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77" r:id="rId4"/>
    <p:sldId id="260" r:id="rId5"/>
    <p:sldId id="278" r:id="rId6"/>
    <p:sldId id="261" r:id="rId7"/>
    <p:sldId id="279" r:id="rId8"/>
    <p:sldId id="262" r:id="rId9"/>
    <p:sldId id="282" r:id="rId10"/>
    <p:sldId id="263" r:id="rId11"/>
    <p:sldId id="283" r:id="rId12"/>
    <p:sldId id="284" r:id="rId13"/>
    <p:sldId id="264" r:id="rId14"/>
    <p:sldId id="280" r:id="rId15"/>
    <p:sldId id="281" r:id="rId16"/>
    <p:sldId id="265" r:id="rId17"/>
    <p:sldId id="266" r:id="rId18"/>
    <p:sldId id="269" r:id="rId19"/>
    <p:sldId id="271" r:id="rId20"/>
    <p:sldId id="276" r:id="rId21"/>
    <p:sldId id="258" r:id="rId2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BDE17-807C-49A2-93B2-DEF195D205ED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5B9B4-B6BC-4A40-99B5-4DEFB89117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348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asclld.hu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asclld.h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1440160"/>
          </a:xfrm>
        </p:spPr>
        <p:txBody>
          <a:bodyPr/>
          <a:lstStyle/>
          <a:p>
            <a:pPr algn="ctr"/>
            <a:r>
              <a:rPr lang="hu-HU" sz="3200" dirty="0" err="1" smtClean="0"/>
              <a:t>Clld</a:t>
            </a:r>
            <a:r>
              <a:rPr lang="hu-HU" sz="3200" dirty="0" smtClean="0"/>
              <a:t> helyi felhívások</a:t>
            </a: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 smtClean="0"/>
              <a:t>top-7.1.1-16-h-001</a:t>
            </a:r>
            <a:endParaRPr lang="hu-HU" sz="3200" dirty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0" y="5566928"/>
            <a:ext cx="5083213" cy="105273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b="1" dirty="0" smtClean="0">
              <a:latin typeface="Georgia" panose="02040502050405020303" pitchFamily="18" charset="0"/>
            </a:endParaRPr>
          </a:p>
          <a:p>
            <a:endParaRPr lang="hu-HU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hu-HU" sz="72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Avasi Horizont Helyi Közösség Helyi Akciócsoport</a:t>
            </a:r>
          </a:p>
          <a:p>
            <a:pPr marL="0" indent="0">
              <a:buNone/>
            </a:pPr>
            <a:r>
              <a:rPr lang="hu-HU" sz="72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2019.01.29.</a:t>
            </a:r>
            <a:endParaRPr lang="hu-HU" sz="72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Kép 4" descr="C:\Users\miklos.viktor.HIVATAL\Desktop\CLLD AVAS Fekvo¦ő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149080"/>
            <a:ext cx="3117488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/>
          <a:lstStyle/>
          <a:p>
            <a:r>
              <a:rPr lang="hu-HU" dirty="0"/>
              <a:t>Szemléletformálás támogatása a fenntarthatóság érdekében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Char char="u"/>
            </a:pPr>
            <a:r>
              <a:rPr lang="hu-HU" sz="2400" u="sng" dirty="0"/>
              <a:t>Rendelkezésre álló forrás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/>
              <a:t>Keretösszeg: </a:t>
            </a:r>
            <a:r>
              <a:rPr lang="hu-HU" sz="2400" dirty="0" smtClean="0"/>
              <a:t>9,15 </a:t>
            </a:r>
            <a:r>
              <a:rPr lang="hu-HU" sz="2400" dirty="0"/>
              <a:t>millió Ft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Támogatás összege: </a:t>
            </a:r>
            <a:r>
              <a:rPr lang="hu-HU" sz="2400" b="1" dirty="0"/>
              <a:t>min. </a:t>
            </a:r>
            <a:r>
              <a:rPr lang="hu-HU" sz="2400" b="1" dirty="0" smtClean="0"/>
              <a:t>0,5 </a:t>
            </a:r>
            <a:r>
              <a:rPr lang="hu-HU" sz="2400" b="1" dirty="0"/>
              <a:t>millió – </a:t>
            </a:r>
            <a:r>
              <a:rPr lang="hu-HU" sz="2400" b="1" dirty="0" err="1"/>
              <a:t>max</a:t>
            </a:r>
            <a:r>
              <a:rPr lang="hu-HU" sz="2400" b="1" dirty="0"/>
              <a:t>. 2</a:t>
            </a:r>
            <a:r>
              <a:rPr lang="hu-HU" sz="2400" b="1" dirty="0" smtClean="0"/>
              <a:t> </a:t>
            </a:r>
            <a:r>
              <a:rPr lang="hu-HU" sz="2400" b="1" dirty="0"/>
              <a:t>millió Ft 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Előleg igényelhető (25% és 100%)</a:t>
            </a:r>
          </a:p>
          <a:p>
            <a:pPr algn="just"/>
            <a:endParaRPr lang="hu-HU" sz="2400" dirty="0"/>
          </a:p>
          <a:p>
            <a:pPr marL="0" indent="0" algn="just">
              <a:buNone/>
            </a:pPr>
            <a:r>
              <a:rPr lang="hu-HU" sz="2400" u="sng" dirty="0"/>
              <a:t>Benyújtási határidő:</a:t>
            </a:r>
            <a:r>
              <a:rPr lang="hu-HU" sz="2400" dirty="0"/>
              <a:t> </a:t>
            </a:r>
            <a:r>
              <a:rPr lang="hu-HU" sz="2400" dirty="0" smtClean="0"/>
              <a:t>2019.02.15 </a:t>
            </a:r>
            <a:r>
              <a:rPr lang="hu-HU" sz="2400" dirty="0"/>
              <a:t>napjától </a:t>
            </a:r>
            <a:r>
              <a:rPr lang="hu-HU" sz="2400" dirty="0" smtClean="0"/>
              <a:t>2019.04.15 </a:t>
            </a:r>
            <a:r>
              <a:rPr lang="hu-HU" sz="2400" dirty="0"/>
              <a:t>napjáig</a:t>
            </a:r>
            <a:r>
              <a:rPr lang="hu-HU" sz="2400" dirty="0" smtClean="0"/>
              <a:t>.</a:t>
            </a:r>
          </a:p>
          <a:p>
            <a:pPr marL="0" indent="0" algn="just">
              <a:buNone/>
            </a:pPr>
            <a:r>
              <a:rPr lang="hu-HU" sz="2400" dirty="0" smtClean="0"/>
              <a:t>Értékelési határnapok: 	2019.03.18.</a:t>
            </a:r>
          </a:p>
          <a:p>
            <a:pPr marL="0" indent="0" algn="just">
              <a:buNone/>
            </a:pPr>
            <a:r>
              <a:rPr lang="hu-HU" sz="2400" dirty="0"/>
              <a:t>	</a:t>
            </a:r>
            <a:r>
              <a:rPr lang="hu-HU" sz="2400" dirty="0" smtClean="0"/>
              <a:t>			2019.04.15.</a:t>
            </a:r>
          </a:p>
          <a:p>
            <a:pPr marL="0" indent="0" algn="just">
              <a:buNone/>
            </a:pPr>
            <a:r>
              <a:rPr lang="hu-HU" sz="2400" dirty="0"/>
              <a:t>	</a:t>
            </a:r>
            <a:r>
              <a:rPr lang="hu-HU" sz="2400" dirty="0" smtClean="0"/>
              <a:t>			</a:t>
            </a:r>
            <a:endParaRPr lang="hu-HU" sz="2400" dirty="0"/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3084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>
            <a:normAutofit/>
          </a:bodyPr>
          <a:lstStyle/>
          <a:p>
            <a:r>
              <a:rPr lang="hu-HU" dirty="0"/>
              <a:t>Helyi kulturális és gasztronómiai rendezvények, projektek támogatása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u-HU" sz="2000" b="1" u="sng" dirty="0" smtClean="0"/>
              <a:t>HELYI KULTURÁLIS ÉS GASZTRONÓMIAI RENDEZVÉNYEK, PROJEKTEK TÁMOGATÁSA</a:t>
            </a:r>
          </a:p>
          <a:p>
            <a:pPr marL="0" lvl="0" indent="0">
              <a:buNone/>
            </a:pPr>
            <a:r>
              <a:rPr lang="hu-HU" sz="2000" b="1" dirty="0" smtClean="0"/>
              <a:t>1. Kulturális </a:t>
            </a:r>
            <a:r>
              <a:rPr lang="hu-HU" sz="2000" b="1" dirty="0"/>
              <a:t>és gasztronómiai nagyrendezvények esetében:</a:t>
            </a:r>
            <a:endParaRPr lang="hu-HU" sz="2000" dirty="0"/>
          </a:p>
          <a:p>
            <a:pPr marL="457200" lvl="0" indent="-457200" algn="just">
              <a:buFont typeface="+mj-lt"/>
              <a:buAutoNum type="alphaLcParenR"/>
            </a:pPr>
            <a:r>
              <a:rPr lang="hu-HU" sz="2000" dirty="0"/>
              <a:t>Gasztronómiai fesztivál, borfesztivál és vásár programok szervezése, valamint Miskolc történelmi hagyományainak, helyi termékeinek megjelenítése, beépítése a városi kulturális programkínálatba (pl. helyi termékek bemutatását szolgáló programok, tradíciók továbbörökítését célzó programok);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hu-HU" sz="2000" dirty="0"/>
              <a:t>Művészeti rendezvények, kulturális-közösségi programok szervezése, a helyi hagyományokra épülő kézműves (népi) mesterségekhez kapcsolódó oktató- és alkotó programok a lakosság széles körének bevonásával;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hu-HU" sz="2000" dirty="0"/>
              <a:t>Egyéb kulturális, szabadidős programok szervezése, a helyi kötődést erősítő, jelentős lakossági részvételt biztosító programsorozat megvalósítása (pl. utcaközösségek, lakóközösségek szabadidős programjainak szervezése).</a:t>
            </a:r>
          </a:p>
          <a:p>
            <a:pPr marL="0" indent="0">
              <a:buNone/>
            </a:pPr>
            <a:endParaRPr lang="hu-HU" sz="2000" b="1" u="sng" dirty="0"/>
          </a:p>
        </p:txBody>
      </p:sp>
    </p:spTree>
    <p:extLst>
      <p:ext uri="{BB962C8B-B14F-4D97-AF65-F5344CB8AC3E}">
        <p14:creationId xmlns:p14="http://schemas.microsoft.com/office/powerpoint/2010/main" val="1507400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>
            <a:normAutofit/>
          </a:bodyPr>
          <a:lstStyle/>
          <a:p>
            <a:r>
              <a:rPr lang="hu-HU" dirty="0"/>
              <a:t>Helyi kulturális és gasztronómiai rendezvények, projektek támogatása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58924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hu-HU" sz="2000" b="1" dirty="0" smtClean="0"/>
              <a:t>2. Kulturális </a:t>
            </a:r>
            <a:r>
              <a:rPr lang="hu-HU" sz="2000" b="1" dirty="0"/>
              <a:t>seregszemlék, vetélkedők esetében:</a:t>
            </a:r>
            <a:endParaRPr lang="hu-HU" sz="2000" dirty="0"/>
          </a:p>
          <a:p>
            <a:pPr marL="514350" lvl="0" indent="-514350" algn="just">
              <a:buFont typeface="+mj-lt"/>
              <a:buAutoNum type="alphaLcParenR"/>
            </a:pPr>
            <a:r>
              <a:rPr lang="hu-HU" sz="2000" dirty="0"/>
              <a:t>Helyi kulturális, művészeti, tudományos-ismeretterjesztő, illetve családi, szabadidős programok, vetélkedők szervezése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sz="2000" dirty="0"/>
              <a:t>Helyi identitásformáló programok szervezése (pl. versenyek, pályázatok, helyi értékeket és hagyományokat bemutató programsorozatok</a:t>
            </a:r>
            <a:r>
              <a:rPr lang="hu-HU" sz="2000" dirty="0" smtClean="0"/>
              <a:t>)</a:t>
            </a:r>
          </a:p>
          <a:p>
            <a:pPr>
              <a:buFont typeface="Wingdings 3" panose="05040102010807070707" pitchFamily="18" charset="2"/>
              <a:buChar char="u"/>
            </a:pPr>
            <a:endParaRPr lang="hu-HU" sz="2400" u="sng" dirty="0" smtClean="0"/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u="sng" dirty="0" smtClean="0"/>
              <a:t>Rendelkezésre </a:t>
            </a:r>
            <a:r>
              <a:rPr lang="hu-HU" sz="2400" u="sng" dirty="0"/>
              <a:t>álló forrás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/>
              <a:t>Keretösszeg: </a:t>
            </a:r>
            <a:r>
              <a:rPr lang="hu-HU" sz="2400" dirty="0" smtClean="0"/>
              <a:t>60 </a:t>
            </a:r>
            <a:r>
              <a:rPr lang="hu-HU" sz="2400" dirty="0"/>
              <a:t>millió Ft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Támogatás összege: </a:t>
            </a:r>
            <a:r>
              <a:rPr lang="hu-HU" sz="2400" b="1" dirty="0"/>
              <a:t>min. 0,5 millió – </a:t>
            </a:r>
            <a:r>
              <a:rPr lang="hu-HU" sz="2400" b="1" dirty="0" err="1"/>
              <a:t>max</a:t>
            </a:r>
            <a:r>
              <a:rPr lang="hu-HU" sz="2400" b="1" dirty="0"/>
              <a:t>. </a:t>
            </a:r>
            <a:r>
              <a:rPr lang="hu-HU" sz="2400" b="1" dirty="0" smtClean="0"/>
              <a:t>50 </a:t>
            </a:r>
            <a:r>
              <a:rPr lang="hu-HU" sz="2400" b="1" dirty="0"/>
              <a:t>millió Ft 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Előleg igényelhető (25% és 100%)</a:t>
            </a:r>
          </a:p>
          <a:p>
            <a:pPr algn="just"/>
            <a:endParaRPr lang="hu-HU" sz="2400" dirty="0"/>
          </a:p>
          <a:p>
            <a:pPr marL="0" indent="0" algn="just">
              <a:buNone/>
            </a:pPr>
            <a:r>
              <a:rPr lang="hu-HU" sz="2400" u="sng" dirty="0"/>
              <a:t>Benyújtási határidő:</a:t>
            </a:r>
            <a:r>
              <a:rPr lang="hu-HU" sz="2400" dirty="0"/>
              <a:t> </a:t>
            </a:r>
            <a:r>
              <a:rPr lang="hu-HU" sz="2400" dirty="0" smtClean="0"/>
              <a:t>2019.01.09 </a:t>
            </a:r>
            <a:r>
              <a:rPr lang="hu-HU" sz="2400" dirty="0"/>
              <a:t>napjától </a:t>
            </a:r>
            <a:r>
              <a:rPr lang="hu-HU" sz="2400" dirty="0" smtClean="0"/>
              <a:t>2019.03.14 </a:t>
            </a:r>
            <a:r>
              <a:rPr lang="hu-HU" sz="2400" dirty="0"/>
              <a:t>napjáig.</a:t>
            </a:r>
          </a:p>
          <a:p>
            <a:pPr marL="0" indent="0" algn="just">
              <a:buNone/>
            </a:pPr>
            <a:r>
              <a:rPr lang="hu-HU" sz="2400" dirty="0"/>
              <a:t>Értékelési határnapok: 	</a:t>
            </a:r>
            <a:r>
              <a:rPr lang="hu-HU" sz="2400" dirty="0" smtClean="0"/>
              <a:t>2019.02.11.</a:t>
            </a:r>
            <a:endParaRPr lang="hu-HU" sz="2400" dirty="0"/>
          </a:p>
          <a:p>
            <a:pPr marL="0" indent="0" algn="just">
              <a:buNone/>
            </a:pPr>
            <a:r>
              <a:rPr lang="hu-HU" sz="2400" dirty="0"/>
              <a:t>				</a:t>
            </a:r>
            <a:r>
              <a:rPr lang="hu-HU" sz="2400" dirty="0" smtClean="0"/>
              <a:t>2019.03.14.</a:t>
            </a:r>
            <a:endParaRPr lang="hu-HU" sz="2400" dirty="0"/>
          </a:p>
          <a:p>
            <a:pPr marL="0" lvl="0" indent="0" algn="just">
              <a:buNone/>
            </a:pPr>
            <a:endParaRPr lang="hu-HU" sz="20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9565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</p:spPr>
        <p:txBody>
          <a:bodyPr>
            <a:normAutofit/>
          </a:bodyPr>
          <a:lstStyle/>
          <a:p>
            <a:r>
              <a:rPr lang="hu-HU" dirty="0"/>
              <a:t>A helyi közösség tájékoztatásának fejlesztése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u-HU" sz="2000" b="1" u="sng" dirty="0" smtClean="0"/>
              <a:t>A KÖZÖSSÉGET ERŐSÍTŐ MÉDIATARTALMAK FEJLESZTÉSE</a:t>
            </a:r>
          </a:p>
          <a:p>
            <a:pPr marL="0" indent="0" algn="just">
              <a:buNone/>
            </a:pPr>
            <a:endParaRPr lang="hu-HU" sz="2000" b="1" u="sng" dirty="0" smtClean="0"/>
          </a:p>
          <a:p>
            <a:pPr marL="0" indent="0" algn="just">
              <a:buNone/>
            </a:pPr>
            <a:r>
              <a:rPr lang="hu-HU" sz="2000" b="1" dirty="0" smtClean="0"/>
              <a:t>1. A </a:t>
            </a:r>
            <a:r>
              <a:rPr lang="hu-HU" sz="2000" b="1" dirty="0"/>
              <a:t>köztereken történő közösségi tájékoztatás, tartalomfejlesztés esetén:</a:t>
            </a:r>
            <a:endParaRPr lang="hu-HU" sz="2000" dirty="0"/>
          </a:p>
          <a:p>
            <a:pPr marL="457200" lvl="0" indent="-457200" algn="just">
              <a:buFont typeface="+mj-lt"/>
              <a:buAutoNum type="alphaLcParenR"/>
            </a:pPr>
            <a:r>
              <a:rPr lang="hu-HU" sz="2000" dirty="0"/>
              <a:t>A lakosság bevonását célzó akciók, a helyi kötődést és büszkeséget </a:t>
            </a:r>
            <a:r>
              <a:rPr lang="hu-HU" sz="2000" dirty="0" err="1"/>
              <a:t>ersőítő</a:t>
            </a:r>
            <a:r>
              <a:rPr lang="hu-HU" sz="2000" dirty="0"/>
              <a:t> tartalomfejlesztés és a közösséget építő tartalmak (pl.: fényképek, videók, </a:t>
            </a:r>
            <a:r>
              <a:rPr lang="hu-HU" sz="2000" dirty="0" err="1"/>
              <a:t>blogok</a:t>
            </a:r>
            <a:r>
              <a:rPr lang="hu-HU" sz="2000" dirty="0"/>
              <a:t>, </a:t>
            </a:r>
            <a:r>
              <a:rPr lang="hu-HU" sz="2000" dirty="0" err="1"/>
              <a:t>vlogok</a:t>
            </a:r>
            <a:r>
              <a:rPr lang="hu-HU" sz="2000" dirty="0"/>
              <a:t>, cikkek, stb.) közzé tétele elektronikus kommunikációs felületeken (pl.: </a:t>
            </a:r>
            <a:r>
              <a:rPr lang="hu-HU" sz="2000" dirty="0" err="1"/>
              <a:t>ledfal</a:t>
            </a:r>
            <a:r>
              <a:rPr lang="hu-HU" sz="2000" dirty="0"/>
              <a:t>, internet, televízió, stb.).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hu-HU" sz="2000" dirty="0"/>
              <a:t>A helyi társadalom kapcsolatrendszerének, közösségi életének, érdekérvényesítésének segítsége, civil hálózatok erősítése (pl.: rendezvények, </a:t>
            </a:r>
            <a:r>
              <a:rPr lang="hu-HU" sz="2000" dirty="0" err="1"/>
              <a:t>workshop-ok</a:t>
            </a:r>
            <a:r>
              <a:rPr lang="hu-HU" sz="2000" dirty="0"/>
              <a:t> szervezése, stb.)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hu-HU" sz="2000" dirty="0"/>
              <a:t>Online tartalom- és tudásmenedzsment rendszerek kialakítása, bővítése.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hu-HU" sz="2000" dirty="0"/>
              <a:t>A civil közösségek tevékenységét bemutató marketing célú akciók.</a:t>
            </a:r>
          </a:p>
          <a:p>
            <a:pPr marL="0" indent="0" algn="just">
              <a:buNone/>
            </a:pPr>
            <a:endParaRPr lang="hu-HU" sz="2000" b="1" u="sng" dirty="0"/>
          </a:p>
        </p:txBody>
      </p:sp>
    </p:spTree>
    <p:extLst>
      <p:ext uri="{BB962C8B-B14F-4D97-AF65-F5344CB8AC3E}">
        <p14:creationId xmlns:p14="http://schemas.microsoft.com/office/powerpoint/2010/main" val="1012060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>
            <a:normAutofit/>
          </a:bodyPr>
          <a:lstStyle/>
          <a:p>
            <a:r>
              <a:rPr lang="hu-HU" dirty="0"/>
              <a:t>A helyi közösség tájékoztatásának fejlesztése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hu-HU" b="1" dirty="0" smtClean="0"/>
              <a:t>2. Közösségi</a:t>
            </a:r>
            <a:r>
              <a:rPr lang="hu-HU" b="1" dirty="0"/>
              <a:t>, </a:t>
            </a:r>
            <a:r>
              <a:rPr lang="hu-HU" b="1" dirty="0" err="1" smtClean="0"/>
              <a:t>kultúrális</a:t>
            </a:r>
            <a:r>
              <a:rPr lang="hu-HU" b="1" dirty="0"/>
              <a:t>, művészeti értékeket bemutató kiadványok, tartalmak és események esetén:</a:t>
            </a:r>
            <a:endParaRPr lang="hu-HU" dirty="0"/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Kutatások, tanulmányok készítése, bővítése, szakmai-tartalmak kialakítása.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A helyi közösségek munkáját segítő </a:t>
            </a:r>
            <a:r>
              <a:rPr lang="hu-HU" dirty="0" err="1"/>
              <a:t>interakítv</a:t>
            </a:r>
            <a:r>
              <a:rPr lang="hu-HU" dirty="0"/>
              <a:t> tananyagok készítése/fejlesztése.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A civil közösségek megjelenését elősegítő kreatív grafikai és szövegírási tevékenységek megvalósítása (pl.: arculattervezés, szövegírás-fordítás, kiadványok tervezése, kreatív eszközök, installációk tervezése, internetes weboldaluk fejlesztése, stb.)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A civil közösségek megjelenését, megismerését elősegítő nyomdai és kreatív gyártó tevékenységek megvalósítása (pl.: kiadványok, szórólapok, installációk gyártása, stb.)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Áttérés a nyomtatott tartalmakról a digitális tartalmakra, digitális képzési programcsomagok fejlesztése.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Közösségfejlesztést és a szabadidő hasznos eltöltését szolgáló szolgáltatások, képzési programok kialakítása közösségi területeken, épületekben.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Közösségfejlesztő, közösségszervező civil programok szervezése.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Ifjúsági és szabadidős programok tartása.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Oktatásszervezők és oktatók felkészítése, valamint kapcsolódó képzésük.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594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>
            <a:normAutofit/>
          </a:bodyPr>
          <a:lstStyle/>
          <a:p>
            <a:r>
              <a:rPr lang="hu-HU" dirty="0"/>
              <a:t>A helyi közösség tájékoztatásának fejlesztése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anose="05040102010807070707" pitchFamily="18" charset="2"/>
              <a:buChar char="u"/>
            </a:pPr>
            <a:r>
              <a:rPr lang="hu-HU" sz="2400" u="sng" dirty="0"/>
              <a:t>Rendelkezésre álló forrás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/>
              <a:t>Keretösszeg: </a:t>
            </a:r>
            <a:r>
              <a:rPr lang="hu-HU" sz="2400" dirty="0" smtClean="0"/>
              <a:t> 27 millió </a:t>
            </a:r>
            <a:r>
              <a:rPr lang="hu-HU" sz="2400" dirty="0"/>
              <a:t>Ft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Támogatás összege: </a:t>
            </a:r>
            <a:r>
              <a:rPr lang="hu-HU" sz="2400" b="1" dirty="0"/>
              <a:t>min. </a:t>
            </a:r>
            <a:r>
              <a:rPr lang="hu-HU" sz="2400" b="1" dirty="0" smtClean="0"/>
              <a:t>2 </a:t>
            </a:r>
            <a:r>
              <a:rPr lang="hu-HU" sz="2400" b="1" dirty="0"/>
              <a:t>millió – </a:t>
            </a:r>
            <a:r>
              <a:rPr lang="hu-HU" sz="2400" b="1" dirty="0" err="1"/>
              <a:t>max</a:t>
            </a:r>
            <a:r>
              <a:rPr lang="hu-HU" sz="2400" b="1" dirty="0"/>
              <a:t>. 5</a:t>
            </a:r>
            <a:r>
              <a:rPr lang="hu-HU" sz="2400" b="1" dirty="0" smtClean="0"/>
              <a:t> </a:t>
            </a:r>
            <a:r>
              <a:rPr lang="hu-HU" sz="2400" b="1" dirty="0"/>
              <a:t>millió Ft 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Előleg igényelhető (25% és 100%)</a:t>
            </a:r>
          </a:p>
          <a:p>
            <a:pPr algn="just"/>
            <a:endParaRPr lang="hu-HU" sz="2400" dirty="0"/>
          </a:p>
          <a:p>
            <a:pPr marL="0" indent="0" algn="just">
              <a:buNone/>
            </a:pPr>
            <a:r>
              <a:rPr lang="hu-HU" sz="2400" u="sng" dirty="0"/>
              <a:t>Benyújtási határidő:</a:t>
            </a:r>
            <a:r>
              <a:rPr lang="hu-HU" sz="2400" dirty="0"/>
              <a:t> </a:t>
            </a:r>
            <a:r>
              <a:rPr lang="hu-HU" sz="2400" dirty="0" smtClean="0"/>
              <a:t>2018.12.27 </a:t>
            </a:r>
            <a:r>
              <a:rPr lang="hu-HU" sz="2400" dirty="0"/>
              <a:t>napjától </a:t>
            </a:r>
            <a:r>
              <a:rPr lang="hu-HU" sz="2400" dirty="0" smtClean="0"/>
              <a:t>2019.02.27 </a:t>
            </a:r>
            <a:r>
              <a:rPr lang="hu-HU" sz="2400" dirty="0"/>
              <a:t>napjáig.</a:t>
            </a:r>
          </a:p>
          <a:p>
            <a:pPr marL="0" indent="0" algn="just">
              <a:buNone/>
            </a:pPr>
            <a:r>
              <a:rPr lang="hu-HU" sz="2400" dirty="0"/>
              <a:t>Értékelési határnapok: 	</a:t>
            </a:r>
            <a:r>
              <a:rPr lang="hu-HU" sz="2400" dirty="0" smtClean="0"/>
              <a:t>2019.01.27.</a:t>
            </a:r>
            <a:endParaRPr lang="hu-HU" sz="2400" dirty="0"/>
          </a:p>
          <a:p>
            <a:pPr marL="0" indent="0" algn="just">
              <a:buNone/>
            </a:pPr>
            <a:r>
              <a:rPr lang="hu-HU" sz="2400" dirty="0"/>
              <a:t>				</a:t>
            </a:r>
            <a:r>
              <a:rPr lang="hu-HU" sz="2400" dirty="0" smtClean="0"/>
              <a:t>2019.02.27.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4590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363272" cy="936104"/>
          </a:xfrm>
        </p:spPr>
        <p:txBody>
          <a:bodyPr/>
          <a:lstStyle/>
          <a:p>
            <a:r>
              <a:rPr lang="hu-HU" dirty="0" smtClean="0"/>
              <a:t>Műszaki – szakmai elvárások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7989" y="1484784"/>
            <a:ext cx="8363272" cy="5373216"/>
          </a:xfrm>
        </p:spPr>
        <p:txBody>
          <a:bodyPr>
            <a:noAutofit/>
          </a:bodyPr>
          <a:lstStyle/>
          <a:p>
            <a:pPr algn="just"/>
            <a:r>
              <a:rPr lang="hu-HU" sz="2000" dirty="0"/>
              <a:t>A fejlesztés során </a:t>
            </a:r>
            <a:r>
              <a:rPr lang="hu-HU" sz="2000" b="1" dirty="0"/>
              <a:t>minimum 1 támogatható tevékenység</a:t>
            </a:r>
            <a:r>
              <a:rPr lang="hu-HU" sz="2000" dirty="0"/>
              <a:t>et kell megvalósítani</a:t>
            </a:r>
          </a:p>
          <a:p>
            <a:pPr algn="just"/>
            <a:r>
              <a:rPr lang="hu-HU" sz="2000" dirty="0" smtClean="0"/>
              <a:t>Amennyiben </a:t>
            </a:r>
            <a:r>
              <a:rPr lang="hu-HU" sz="2000" dirty="0"/>
              <a:t>az adott akcióterületen a TOP-6.9.2 „A helyi identitás és kohézió erősítése” felhívás keretében közösségfejlesztési programot valósítanak meg, illetve amennyiben támogatási kérelmet nyújtott be a TOP-6.9.1 „A társadalmi együttműködés erősítését szolgáló helyi szintű komplex programok” vagy az EFOP-1.6.2. „</a:t>
            </a:r>
            <a:r>
              <a:rPr lang="hu-HU" sz="2000" dirty="0" err="1" smtClean="0"/>
              <a:t>Szegregált</a:t>
            </a:r>
            <a:r>
              <a:rPr lang="hu-HU" sz="2000" dirty="0" smtClean="0"/>
              <a:t> </a:t>
            </a:r>
            <a:r>
              <a:rPr lang="hu-HU" sz="2000" dirty="0"/>
              <a:t>élethelyzetek felszámolása komplex programokkal” vagy a TOP-6.4.1 „Fenntartható városi közlekedésfejlesztés” c. felhívások valamelyikére, a jelen Felhívás keretében tervezett tevékenységek vonatkozásában szükséges lehatárolni a projektet a felsorolt programok és felhívások keretében megvalósuló tevékenységektől, így kérjük tételesen bemutatni a szakmai megalapozó dokumentumban a különböző programok és felhívások keretében támogatásra kerülő tevékenységeket.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962686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>
            <a:normAutofit/>
          </a:bodyPr>
          <a:lstStyle/>
          <a:p>
            <a:r>
              <a:rPr lang="hu-HU" dirty="0"/>
              <a:t>Főbb műszaki, szakmai </a:t>
            </a:r>
            <a:r>
              <a:rPr lang="hu-HU" dirty="0" smtClean="0"/>
              <a:t>elvárások – rendezvények esetén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u-HU" sz="3600" dirty="0"/>
              <a:t>A kedvezményezett köteles a rendezvény témájáról, helyszínéről és időpontjáról szóló meghívót és a meghirdetés dokumentációját a rendezvény megvalósítási időpontját megelőző 30. napig az illetékes </a:t>
            </a:r>
            <a:r>
              <a:rPr lang="hu-HU" sz="3600" dirty="0" err="1"/>
              <a:t>HACS-hoz</a:t>
            </a:r>
            <a:r>
              <a:rPr lang="hu-HU" sz="3600" dirty="0"/>
              <a:t> megküldeni, aki köteles a honlapján történő közzétételéről gondoskodni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3600" dirty="0"/>
              <a:t>rendezvény költségei között kizárólag azon szolgáltatások költségei számolhatóak el, amelyeknek igénybevételére a rendezvény látogatói felé külön díjat a szolgáltatást nyújtó nem számolt fel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3600" dirty="0"/>
              <a:t>A rendezvény meghirdetésének dokumentációját, valamint a rendezvény helyszínét, időpontját, célcsoportját, eredményeit bemutató emlékeztetőt és legalább 10 darab, a rendezvény főbb programjait és a rendezvényen elhelyezett arculati elemeket bemutató dátumozott fotót a rendezvény időpontját követően legkésőbb az első olyan kifizetési kérelemmel egyidejűleg be kell nyújtani, amelyben a rendezvénnyel kapcsolatos tétel is elszámolásra kerül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3600" dirty="0"/>
              <a:t>Helyi együttműködések ösztönzése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3600" dirty="0"/>
              <a:t>Reális és takarékos </a:t>
            </a:r>
            <a:r>
              <a:rPr lang="hu-HU" sz="3600" dirty="0" smtClean="0"/>
              <a:t>költségvetés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3600" dirty="0" smtClean="0"/>
              <a:t>A </a:t>
            </a:r>
            <a:r>
              <a:rPr lang="hu-HU" sz="3600" dirty="0"/>
              <a:t>helyi identitás és lokálpatriotizmus erősítése érdekében Miskolc város új arculatát „Miskolc a Te helyed!” logót és/vagy szlogent a megvalósítás helyén feltüntetni szükséges.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6667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Elszámolható költségek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340768"/>
            <a:ext cx="8964488" cy="532859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/>
              <a:t>Projekt előkészítés költségei (Előzetes tanulmányok, engedélyezési dokumentumok költsége, egyéb szakértői tanácsadás</a:t>
            </a:r>
            <a:r>
              <a:rPr lang="hu-HU" sz="2200" dirty="0" smtClean="0"/>
              <a:t>)</a:t>
            </a:r>
          </a:p>
          <a:p>
            <a:pPr marL="342900" lvl="3" indent="-342900" algn="just">
              <a:buFont typeface="Wingdings" panose="05000000000000000000" pitchFamily="2" charset="2"/>
              <a:buChar char="v"/>
            </a:pPr>
            <a:r>
              <a:rPr lang="hu-HU" sz="2200" dirty="0"/>
              <a:t>Beruházáshoz kapcsolódó </a:t>
            </a:r>
            <a:r>
              <a:rPr lang="hu-HU" sz="2200" dirty="0" smtClean="0"/>
              <a:t>költségek (amennyiben releváns)</a:t>
            </a:r>
            <a:endParaRPr lang="hu-HU" sz="22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 smtClean="0"/>
              <a:t>Szakmai </a:t>
            </a:r>
            <a:r>
              <a:rPr lang="hu-HU" sz="2200" dirty="0"/>
              <a:t>megvalósításhoz kapcsolódó szolgáltatások költségei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hu-HU" sz="2200" dirty="0"/>
              <a:t>Szakmai megvalósításhoz kapcsolódó szolgáltatások költsége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hu-HU" sz="2200" dirty="0"/>
              <a:t>Marketing, kommunikációs szolgáltatások költségei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hu-HU" sz="2200" dirty="0"/>
              <a:t>Kötelezően előírt nyilvánosság biztosításának költsége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hu-HU" sz="2200" dirty="0"/>
              <a:t>Egyéb szakértői szolgáltatás költségei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/>
              <a:t>Szakmai megvalósításban közreműködő munkatársak költségei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 smtClean="0"/>
              <a:t>Projektmenedzsment költség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 smtClean="0"/>
              <a:t>Általános rezsi költség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 smtClean="0"/>
              <a:t>Adók, közterhek (ide nem értve a le nem vonható áfát)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 smtClean="0"/>
              <a:t>Tartalék</a:t>
            </a:r>
          </a:p>
          <a:p>
            <a:pPr marL="0" indent="0">
              <a:buNone/>
            </a:pPr>
            <a:endParaRPr lang="hu-HU" sz="2200" dirty="0"/>
          </a:p>
          <a:p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768081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Megvalósítás időigénye, ütemezése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Char char="u"/>
            </a:pPr>
            <a:r>
              <a:rPr lang="hu-HU" sz="2600" dirty="0"/>
              <a:t>Megvalósítás időtartama: </a:t>
            </a:r>
            <a:r>
              <a:rPr lang="hu-HU" sz="2600" dirty="0" err="1"/>
              <a:t>max</a:t>
            </a:r>
            <a:r>
              <a:rPr lang="hu-HU" sz="2600" dirty="0"/>
              <a:t>. 24 hónap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600" dirty="0"/>
              <a:t>Mérföldkövek: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600" dirty="0"/>
              <a:t>Min. 3, </a:t>
            </a:r>
            <a:r>
              <a:rPr lang="hu-HU" sz="2600" dirty="0" err="1"/>
              <a:t>max</a:t>
            </a:r>
            <a:r>
              <a:rPr lang="hu-HU" sz="2600" dirty="0"/>
              <a:t>. 6 mérföldkő tervezhető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600" dirty="0"/>
              <a:t>Az egyes mérföldkövek közötti idő nem haladhatja meg a 6 hónapot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600" dirty="0"/>
              <a:t>Záró kifizetés: utolsó mérföldkő + 90 nap</a:t>
            </a:r>
          </a:p>
          <a:p>
            <a:endParaRPr lang="hu-HU" sz="2600" dirty="0"/>
          </a:p>
          <a:p>
            <a:pPr>
              <a:buFont typeface="Wingdings 3" panose="05040102010807070707" pitchFamily="18" charset="2"/>
              <a:buChar char="u"/>
            </a:pPr>
            <a:r>
              <a:rPr lang="hu-HU" sz="2600" dirty="0"/>
              <a:t>Fenntartási kötelezettség: 5 </a:t>
            </a:r>
            <a:r>
              <a:rPr lang="hu-HU" sz="2600" dirty="0" smtClean="0"/>
              <a:t>év </a:t>
            </a:r>
            <a:r>
              <a:rPr lang="hu-HU" sz="2000" dirty="0" smtClean="0"/>
              <a:t>(ESZA forrás esetén elsősorban a teljes pályázati dokumentáció elkülönített nyilvántartására és megőrzésére vonatkozik)</a:t>
            </a:r>
            <a:endParaRPr lang="hu-HU" sz="2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100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CLLD megközelítés lényege, hogy a helyi társadalom összetételét tükröző akciócsoportok (Helyi Akciócsoport – a továbbiakban HACS) a helyi társadalom bevonásával határozzák meg a közösség szempontjából fontos célokat és beavatkozásokat.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CLLD </a:t>
            </a: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előnyei</a:t>
            </a: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teret enged az alulról jövő kezdeményezéseknek, ezáltal eredményesebben képes a valós helyi szükségletekre reagálni és a meglévő helyi erőforrásokra építkezni;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erősíti az együttműködést a helyi közszféra, a gazdasági, egyházi és civilszervezetek között;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helyi lakosság közvetlen bevonásával nagymértékben javítja a helyi közösség összetartozását, a helyi identitást és végső soron az adott település népességmegtartó erejét.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r>
              <a:rPr lang="hu-HU" dirty="0"/>
              <a:t>CLLD – Közösségvezérelt helyi fejlesztések</a:t>
            </a:r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információk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Pályázati adatlap és útmutatók: 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/>
              <a:t>	</a:t>
            </a:r>
            <a:r>
              <a:rPr lang="hu-HU" sz="2400" dirty="0" err="1" smtClean="0">
                <a:hlinkClick r:id="rId2"/>
              </a:rPr>
              <a:t>www.avasclld.hu</a:t>
            </a:r>
            <a:r>
              <a:rPr lang="hu-HU" sz="2400" dirty="0" smtClean="0"/>
              <a:t> </a:t>
            </a:r>
          </a:p>
          <a:p>
            <a:r>
              <a:rPr lang="hu-HU" sz="2400" dirty="0" smtClean="0"/>
              <a:t>HACS </a:t>
            </a:r>
            <a:r>
              <a:rPr lang="hu-HU" sz="2400" dirty="0"/>
              <a:t>ügyfélszolgálat: </a:t>
            </a:r>
          </a:p>
          <a:p>
            <a:pPr lvl="1" algn="just"/>
            <a:r>
              <a:rPr lang="hu-HU" sz="2400" dirty="0"/>
              <a:t>Személyes ügyfélszolgálat: </a:t>
            </a:r>
            <a:r>
              <a:rPr lang="hu-HU" sz="2400" dirty="0" smtClean="0"/>
              <a:t>hétfőn 12:30-16:30, szerdán </a:t>
            </a:r>
            <a:r>
              <a:rPr lang="hu-HU" sz="2400" dirty="0"/>
              <a:t>és pénteken 8-12 óráig</a:t>
            </a:r>
          </a:p>
          <a:p>
            <a:pPr lvl="1" algn="just"/>
            <a:r>
              <a:rPr lang="hu-HU" sz="2400" dirty="0"/>
              <a:t>Telefonos ügyfélszolgálat: +36 70 881 23 </a:t>
            </a:r>
            <a:r>
              <a:rPr lang="hu-HU" sz="2400" dirty="0" smtClean="0"/>
              <a:t>72</a:t>
            </a:r>
            <a:r>
              <a:rPr lang="hu-HU" sz="2400" b="1" dirty="0" smtClean="0"/>
              <a:t> </a:t>
            </a:r>
            <a:r>
              <a:rPr lang="hu-HU" sz="2400" dirty="0" smtClean="0"/>
              <a:t> </a:t>
            </a:r>
            <a:r>
              <a:rPr lang="hu-HU" sz="2400" dirty="0"/>
              <a:t>telefonszámon, hétfőtől csütörtökig 9-15 óráig, pénteken 8-14 óráig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6016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47989" y="1435100"/>
            <a:ext cx="8238811" cy="51622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hu-HU" sz="2000" dirty="0" smtClean="0"/>
          </a:p>
          <a:p>
            <a:pPr>
              <a:buFont typeface="Wingdings" panose="05000000000000000000" pitchFamily="2" charset="2"/>
              <a:buChar char="v"/>
            </a:pPr>
            <a:endParaRPr lang="hu-HU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hu-HU" sz="2000" dirty="0"/>
              <a:t>Aktív időskorúak számára programok és rendezvények </a:t>
            </a:r>
            <a:r>
              <a:rPr lang="hu-HU" sz="2000" dirty="0" smtClean="0"/>
              <a:t>támogatása (ESZA)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000" dirty="0"/>
              <a:t>Zöldfelület fejlesztés, kertgondozás támogatása </a:t>
            </a:r>
            <a:r>
              <a:rPr lang="hu-HU" sz="2000" dirty="0" smtClean="0"/>
              <a:t>(ERFA)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000" dirty="0"/>
              <a:t>Szemléletformálás támogatása a fenntarthatóság érdekében </a:t>
            </a:r>
            <a:r>
              <a:rPr lang="hu-HU" sz="2000" dirty="0" smtClean="0"/>
              <a:t>(ESZA)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000" dirty="0"/>
              <a:t>Helyi kulturális és gasztronómiai rendezvények, projektek támogatása </a:t>
            </a:r>
            <a:r>
              <a:rPr lang="hu-HU" sz="2000" dirty="0" smtClean="0"/>
              <a:t>(ESZA)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000" dirty="0"/>
              <a:t>A helyi közösség tájékoztatásának </a:t>
            </a:r>
            <a:r>
              <a:rPr lang="hu-HU" sz="2000" dirty="0" smtClean="0"/>
              <a:t>fejlesztése (ESZA)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 algn="ctr">
              <a:buNone/>
            </a:pPr>
            <a:r>
              <a:rPr lang="hu-HU" sz="2000" dirty="0" smtClean="0"/>
              <a:t>Weblap elérhetősége: </a:t>
            </a:r>
            <a:r>
              <a:rPr lang="hu-HU" sz="2000" dirty="0" err="1" smtClean="0">
                <a:hlinkClick r:id="rId2"/>
              </a:rPr>
              <a:t>www.avasclld.hu</a:t>
            </a:r>
            <a:r>
              <a:rPr lang="hu-HU" sz="2000" dirty="0" smtClean="0"/>
              <a:t> 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156459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AVASI horizont – megjelent helyi felhívások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052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444491" cy="936104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Aktív időskorúak számára programok és rendezvények támogatása</a:t>
            </a:r>
            <a:endParaRPr lang="hu-HU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4006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u-HU" sz="1800" b="1" u="sng" dirty="0" smtClean="0"/>
              <a:t>AKTÍV IDŐSKORÚAK SZÁMÁRA PROGRAMOK ÉS RENDEZVÉNYEK TÁMOGATÁSA</a:t>
            </a:r>
          </a:p>
          <a:p>
            <a:pPr marL="0" indent="0" algn="just">
              <a:buNone/>
            </a:pPr>
            <a:endParaRPr lang="hu-HU" sz="1800" b="1" u="sng" dirty="0" smtClean="0"/>
          </a:p>
          <a:p>
            <a:pPr marL="357188" indent="-228600" algn="just">
              <a:buNone/>
            </a:pPr>
            <a:r>
              <a:rPr lang="hu-HU" sz="1900" u="sng" dirty="0" smtClean="0"/>
              <a:t>1. </a:t>
            </a:r>
            <a:r>
              <a:rPr lang="hu-HU" sz="2100" u="sng" dirty="0" smtClean="0"/>
              <a:t>Az </a:t>
            </a:r>
            <a:r>
              <a:rPr lang="hu-HU" sz="2100" u="sng" dirty="0"/>
              <a:t>aktív időskorúak számára egészségmegőrző- és sport programok támogatása esetén:</a:t>
            </a:r>
          </a:p>
          <a:p>
            <a:pPr marL="585788" lvl="3" indent="-457200">
              <a:buFont typeface="+mj-lt"/>
              <a:buAutoNum type="alphaLcParenR"/>
            </a:pPr>
            <a:r>
              <a:rPr lang="hu-HU" sz="2100" dirty="0"/>
              <a:t>aktív közösségi programok (kirándulások, túrák, stb.) szervezése,</a:t>
            </a:r>
          </a:p>
          <a:p>
            <a:pPr marL="585788" lvl="3" indent="-457200">
              <a:buFont typeface="+mj-lt"/>
              <a:buAutoNum type="alphaLcParenR"/>
            </a:pPr>
            <a:r>
              <a:rPr lang="hu-HU" sz="2100" dirty="0"/>
              <a:t>egészségmegőrzést, illetve életminőség javítását segítő </a:t>
            </a:r>
            <a:r>
              <a:rPr lang="hu-HU" sz="2100" dirty="0" smtClean="0"/>
              <a:t>programok,</a:t>
            </a:r>
          </a:p>
          <a:p>
            <a:pPr marL="128588" lvl="3" indent="0">
              <a:buNone/>
            </a:pPr>
            <a:endParaRPr lang="hu-HU" sz="2100" dirty="0" smtClean="0"/>
          </a:p>
          <a:p>
            <a:pPr marL="357188" lvl="3">
              <a:buNone/>
            </a:pPr>
            <a:r>
              <a:rPr lang="hu-HU" sz="2100" u="sng" dirty="0" smtClean="0"/>
              <a:t>2. Az aktív időskorúak részvételének támogatása városi kulturális rendezvényeken:</a:t>
            </a:r>
          </a:p>
          <a:p>
            <a:pPr marL="585788" lvl="3" indent="-457200">
              <a:buFont typeface="+mj-lt"/>
              <a:buAutoNum type="alphaLcParenR"/>
            </a:pPr>
            <a:r>
              <a:rPr lang="hu-HU" sz="2100" dirty="0" smtClean="0"/>
              <a:t>kulturális előadások (mozi, színház, bábszínház, stb.) megvalósítása,</a:t>
            </a:r>
          </a:p>
          <a:p>
            <a:pPr marL="585788" lvl="2" indent="-457200" fontAlgn="base">
              <a:buFont typeface="+mj-lt"/>
              <a:buAutoNum type="alphaLcParenR"/>
            </a:pPr>
            <a:r>
              <a:rPr lang="hu-HU" sz="2100" dirty="0" smtClean="0"/>
              <a:t>zenés </a:t>
            </a:r>
            <a:r>
              <a:rPr lang="hu-HU" sz="2100" dirty="0"/>
              <a:t>rendezvények, bálok, koncertek megszervezése,</a:t>
            </a:r>
          </a:p>
          <a:p>
            <a:pPr marL="585788" lvl="2" indent="-457200" fontAlgn="base">
              <a:buFont typeface="+mj-lt"/>
              <a:buAutoNum type="alphaLcParenR"/>
            </a:pPr>
            <a:r>
              <a:rPr lang="hu-HU" sz="2100" dirty="0"/>
              <a:t>bűnmegelőzést és közbiztonság javítását segítő programok megvalósítása,</a:t>
            </a:r>
          </a:p>
          <a:p>
            <a:pPr marL="585788" lvl="2" indent="-457200" fontAlgn="base">
              <a:buFont typeface="+mj-lt"/>
              <a:buAutoNum type="alphaLcParenR"/>
            </a:pPr>
            <a:r>
              <a:rPr lang="hu-HU" sz="2100" dirty="0"/>
              <a:t>a célcsoport számára egyéb rendezvényeken, előadásokon való részvétel támogatása.</a:t>
            </a:r>
          </a:p>
          <a:p>
            <a:pPr marL="0" indent="0" algn="just">
              <a:buNone/>
            </a:pPr>
            <a:endParaRPr lang="hu-HU" sz="1900" dirty="0" smtClean="0"/>
          </a:p>
          <a:p>
            <a:pPr>
              <a:buFont typeface="Wingdings 3" panose="05040102010807070707" pitchFamily="18" charset="2"/>
              <a:buChar char="u"/>
            </a:pPr>
            <a:r>
              <a:rPr lang="hu-HU" sz="2100" u="sng" dirty="0" smtClean="0"/>
              <a:t>Rendelkezésre </a:t>
            </a:r>
            <a:r>
              <a:rPr lang="hu-HU" sz="2100" u="sng" dirty="0"/>
              <a:t>álló forrás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100" dirty="0"/>
              <a:t>Keretösszeg: </a:t>
            </a:r>
            <a:r>
              <a:rPr lang="hu-HU" sz="2100" dirty="0" smtClean="0"/>
              <a:t>20 </a:t>
            </a:r>
            <a:r>
              <a:rPr lang="hu-HU" sz="2100" dirty="0"/>
              <a:t>millió Ft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100" dirty="0" smtClean="0"/>
              <a:t>Támogatás </a:t>
            </a:r>
            <a:r>
              <a:rPr lang="hu-HU" sz="2100" dirty="0"/>
              <a:t>összege: </a:t>
            </a:r>
            <a:r>
              <a:rPr lang="hu-HU" sz="2100" b="1" dirty="0"/>
              <a:t>min. </a:t>
            </a:r>
            <a:r>
              <a:rPr lang="hu-HU" sz="2100" b="1" dirty="0" smtClean="0"/>
              <a:t>0,5 </a:t>
            </a:r>
            <a:r>
              <a:rPr lang="hu-HU" sz="2100" b="1" dirty="0"/>
              <a:t>millió – </a:t>
            </a:r>
            <a:r>
              <a:rPr lang="hu-HU" sz="2100" b="1" dirty="0" err="1"/>
              <a:t>max</a:t>
            </a:r>
            <a:r>
              <a:rPr lang="hu-HU" sz="2100" b="1" dirty="0"/>
              <a:t>. 4</a:t>
            </a:r>
            <a:r>
              <a:rPr lang="hu-HU" sz="2100" b="1" dirty="0" smtClean="0"/>
              <a:t> </a:t>
            </a:r>
            <a:r>
              <a:rPr lang="hu-HU" sz="2100" b="1" dirty="0"/>
              <a:t>millió Ft 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100" dirty="0" smtClean="0"/>
              <a:t>Előleg </a:t>
            </a:r>
            <a:r>
              <a:rPr lang="hu-HU" sz="2100" dirty="0"/>
              <a:t>igényelhető</a:t>
            </a:r>
          </a:p>
          <a:p>
            <a:pPr marL="357188" indent="0">
              <a:buNone/>
            </a:pPr>
            <a:r>
              <a:rPr lang="hu-HU" sz="2100" dirty="0" err="1" smtClean="0"/>
              <a:t>Kedvezményezetti</a:t>
            </a:r>
            <a:r>
              <a:rPr lang="hu-HU" sz="2100" dirty="0" smtClean="0"/>
              <a:t> </a:t>
            </a:r>
            <a:r>
              <a:rPr lang="hu-HU" sz="2100" dirty="0"/>
              <a:t>körtől függően </a:t>
            </a:r>
            <a:r>
              <a:rPr lang="hu-HU" sz="2100" dirty="0" smtClean="0"/>
              <a:t>25% </a:t>
            </a:r>
            <a:r>
              <a:rPr lang="hu-HU" sz="2100" dirty="0"/>
              <a:t>és 100%-os támogatási előleg </a:t>
            </a:r>
            <a:r>
              <a:rPr lang="hu-HU" sz="2100" dirty="0" smtClean="0"/>
              <a:t>igényelhető</a:t>
            </a:r>
          </a:p>
          <a:p>
            <a:pPr marL="0" indent="0" algn="just">
              <a:buNone/>
            </a:pPr>
            <a:endParaRPr lang="hu-HU" sz="1900" dirty="0"/>
          </a:p>
        </p:txBody>
      </p:sp>
    </p:spTree>
    <p:extLst>
      <p:ext uri="{BB962C8B-B14F-4D97-AF65-F5344CB8AC3E}">
        <p14:creationId xmlns:p14="http://schemas.microsoft.com/office/powerpoint/2010/main" val="87620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936104"/>
          </a:xfrm>
        </p:spPr>
        <p:txBody>
          <a:bodyPr>
            <a:normAutofit/>
          </a:bodyPr>
          <a:lstStyle/>
          <a:p>
            <a:r>
              <a:rPr lang="hu-HU" dirty="0"/>
              <a:t>Aktív időskorúak számára programok és rendezvények támogatása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lnSpcReduction="10000"/>
          </a:bodyPr>
          <a:lstStyle/>
          <a:p>
            <a:pPr algn="just">
              <a:buFont typeface="Wingdings 3" panose="05040102010807070707" pitchFamily="18" charset="2"/>
              <a:buChar char="u"/>
            </a:pPr>
            <a:r>
              <a:rPr lang="hu-HU" sz="2400" u="sng" dirty="0" smtClean="0"/>
              <a:t>Benyújtási határidő</a:t>
            </a:r>
            <a:r>
              <a:rPr lang="hu-HU" sz="2400" dirty="0"/>
              <a:t>: </a:t>
            </a:r>
            <a:r>
              <a:rPr lang="hu-HU" sz="2400" dirty="0" smtClean="0"/>
              <a:t>2019.02.15 </a:t>
            </a:r>
            <a:r>
              <a:rPr lang="hu-HU" sz="2400" dirty="0"/>
              <a:t>napjától </a:t>
            </a:r>
            <a:r>
              <a:rPr lang="hu-HU" sz="2400" dirty="0" smtClean="0"/>
              <a:t>2019.04.15 napjáig</a:t>
            </a:r>
          </a:p>
          <a:p>
            <a:pPr marL="0" indent="0" algn="just">
              <a:buNone/>
            </a:pPr>
            <a:r>
              <a:rPr lang="hu-HU" sz="2400" dirty="0"/>
              <a:t>Értékelési határnapok</a:t>
            </a:r>
            <a:r>
              <a:rPr lang="hu-HU" sz="2400" dirty="0" smtClean="0"/>
              <a:t>:	2019.03.18.</a:t>
            </a:r>
          </a:p>
          <a:p>
            <a:pPr marL="0" indent="0" algn="just">
              <a:buNone/>
            </a:pPr>
            <a:r>
              <a:rPr lang="hu-HU" sz="2400" dirty="0"/>
              <a:t>	</a:t>
            </a:r>
            <a:r>
              <a:rPr lang="hu-HU" sz="2400" dirty="0" smtClean="0"/>
              <a:t>			2019.04.15.</a:t>
            </a:r>
            <a:endParaRPr lang="hu-HU" sz="2400" dirty="0"/>
          </a:p>
          <a:p>
            <a:pPr algn="just">
              <a:buFont typeface="Wingdings 3" panose="05040102010807070707" pitchFamily="18" charset="2"/>
              <a:buChar char="u"/>
            </a:pPr>
            <a:r>
              <a:rPr lang="hu-HU" sz="2400" b="1" dirty="0" smtClean="0"/>
              <a:t>A </a:t>
            </a:r>
            <a:r>
              <a:rPr lang="hu-HU" sz="2400" b="1" dirty="0"/>
              <a:t>helyi támogatási kérelmet </a:t>
            </a:r>
            <a:r>
              <a:rPr lang="hu-HU" sz="2400" dirty="0"/>
              <a:t>1 elektronikus adathordozón</a:t>
            </a:r>
            <a:r>
              <a:rPr lang="hu-HU" sz="2400" b="1" dirty="0"/>
              <a:t> (</a:t>
            </a:r>
            <a:r>
              <a:rPr lang="hu-HU" sz="2400" dirty="0"/>
              <a:t>kizárólag CD/DVD lemezen)</a:t>
            </a:r>
            <a:r>
              <a:rPr lang="hu-HU" sz="2400" b="1" dirty="0"/>
              <a:t>, </a:t>
            </a:r>
            <a:r>
              <a:rPr lang="hu-HU" sz="2400" dirty="0"/>
              <a:t>valamint az aláírásokkal ellátott dokumentumokat (helyi támogatási kérelem adatlap, nyilatkozatok) 1 eredeti papír alapú </a:t>
            </a:r>
            <a:r>
              <a:rPr lang="hu-HU" sz="2400" dirty="0" smtClean="0"/>
              <a:t>példányban zárt </a:t>
            </a:r>
            <a:r>
              <a:rPr lang="hu-HU" sz="2400" dirty="0"/>
              <a:t>csomagolásban postai küldeményként, vagy személyesen:</a:t>
            </a:r>
          </a:p>
          <a:p>
            <a:pPr lvl="2" algn="just"/>
            <a:r>
              <a:rPr lang="hu-HU" dirty="0"/>
              <a:t>3525 Miskolc</a:t>
            </a:r>
            <a:r>
              <a:rPr lang="hu-HU" dirty="0" smtClean="0"/>
              <a:t>, Városház tér 8.</a:t>
            </a:r>
            <a:endParaRPr lang="hu-HU" dirty="0"/>
          </a:p>
          <a:p>
            <a:pPr marL="114300" indent="0" algn="just">
              <a:buNone/>
            </a:pPr>
            <a:r>
              <a:rPr lang="hu-HU" sz="2800" dirty="0"/>
              <a:t>A támogatásra javasolt projekteket elektronikus felületen keresztül (EPTK) is be kell nyújtani!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25227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372483" cy="936104"/>
          </a:xfrm>
        </p:spPr>
        <p:txBody>
          <a:bodyPr/>
          <a:lstStyle/>
          <a:p>
            <a:r>
              <a:rPr lang="hu-HU" dirty="0"/>
              <a:t>Zöldfelület fejlesztés, kertgondozás támogatása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u-HU" sz="1800" b="1" u="sng" dirty="0" smtClean="0"/>
              <a:t>ZÖLDFELÜLET FEJLESZTÉS, KERTGONDOZÁS TÁMOGATÁSA </a:t>
            </a:r>
            <a:endParaRPr lang="hu-HU" sz="2000" dirty="0" smtClean="0"/>
          </a:p>
          <a:p>
            <a:pPr marL="457200" indent="-457200">
              <a:buFont typeface="+mj-lt"/>
              <a:buAutoNum type="alphaLcParenR"/>
            </a:pPr>
            <a:r>
              <a:rPr lang="hu-HU" sz="2200" dirty="0" smtClean="0"/>
              <a:t>növényfelület</a:t>
            </a:r>
            <a:r>
              <a:rPr lang="hu-HU" sz="2200" dirty="0"/>
              <a:t>, élőhelyek és </a:t>
            </a:r>
            <a:r>
              <a:rPr lang="hu-HU" sz="2200" dirty="0" err="1"/>
              <a:t>biodiverzitás</a:t>
            </a:r>
            <a:r>
              <a:rPr lang="hu-HU" sz="2200" dirty="0"/>
              <a:t> növelése, a zöldfelület </a:t>
            </a:r>
            <a:r>
              <a:rPr lang="hu-HU" sz="2200" dirty="0" smtClean="0"/>
              <a:t>növényállományának rekonstrukciója</a:t>
            </a:r>
            <a:r>
              <a:rPr lang="hu-HU" sz="2200" dirty="0"/>
              <a:t>, egyszeri </a:t>
            </a:r>
            <a:r>
              <a:rPr lang="hu-HU" sz="2200" dirty="0" smtClean="0"/>
              <a:t>beavatkozásként </a:t>
            </a:r>
            <a:r>
              <a:rPr lang="hu-HU" sz="2200" dirty="0"/>
              <a:t>gyomirtás/beteg fák eltávolítása, </a:t>
            </a:r>
            <a:r>
              <a:rPr lang="hu-HU" sz="2200" dirty="0" smtClean="0"/>
              <a:t>valamint </a:t>
            </a:r>
            <a:r>
              <a:rPr lang="hu-HU" sz="2200" dirty="0"/>
              <a:t>ápolási </a:t>
            </a:r>
            <a:r>
              <a:rPr lang="hu-HU" sz="2200" dirty="0" smtClean="0"/>
              <a:t>munkák;</a:t>
            </a:r>
          </a:p>
          <a:p>
            <a:pPr marL="457200" indent="-457200">
              <a:buFont typeface="+mj-lt"/>
              <a:buAutoNum type="alphaLcParenR"/>
            </a:pPr>
            <a:r>
              <a:rPr lang="hu-HU" sz="2200" dirty="0" smtClean="0"/>
              <a:t>talajerózió-védelmi </a:t>
            </a:r>
            <a:r>
              <a:rPr lang="hu-HU" sz="2200" dirty="0"/>
              <a:t>(</a:t>
            </a:r>
            <a:r>
              <a:rPr lang="hu-HU" sz="2200" dirty="0" smtClean="0"/>
              <a:t>szél- és </a:t>
            </a:r>
            <a:r>
              <a:rPr lang="hu-HU" sz="2200" dirty="0"/>
              <a:t>víz, hófúvás) talajtakarás, védő fasorok </a:t>
            </a:r>
            <a:r>
              <a:rPr lang="hu-HU" sz="2200" dirty="0" smtClean="0"/>
              <a:t>telepítése;</a:t>
            </a:r>
          </a:p>
          <a:p>
            <a:pPr marL="457200" indent="-457200">
              <a:buFont typeface="+mj-lt"/>
              <a:buAutoNum type="alphaLcParenR"/>
            </a:pPr>
            <a:r>
              <a:rPr lang="hu-HU" sz="2200" dirty="0" smtClean="0"/>
              <a:t>városklíma</a:t>
            </a:r>
            <a:r>
              <a:rPr lang="hu-HU" sz="2200" dirty="0"/>
              <a:t>, </a:t>
            </a:r>
            <a:r>
              <a:rPr lang="hu-HU" sz="2200" dirty="0" smtClean="0"/>
              <a:t>hősziget-hatás </a:t>
            </a:r>
            <a:r>
              <a:rPr lang="hu-HU" sz="2200" dirty="0"/>
              <a:t>ellen árnyékoló lombhullató, klímatűrő fasorok, </a:t>
            </a:r>
            <a:r>
              <a:rPr lang="hu-HU" sz="2200" dirty="0" smtClean="0"/>
              <a:t>cserjesávok létesítése</a:t>
            </a:r>
            <a:r>
              <a:rPr lang="hu-HU" sz="2200" dirty="0"/>
              <a:t>;</a:t>
            </a:r>
          </a:p>
          <a:p>
            <a:pPr marL="457200" indent="-457200">
              <a:buFont typeface="+mj-lt"/>
              <a:buAutoNum type="alphaLcParenR"/>
            </a:pPr>
            <a:r>
              <a:rPr lang="hu-HU" sz="2200" dirty="0"/>
              <a:t>d) </a:t>
            </a:r>
            <a:r>
              <a:rPr lang="hu-HU" sz="2200" dirty="0" smtClean="0"/>
              <a:t>városi </a:t>
            </a:r>
            <a:r>
              <a:rPr lang="hu-HU" sz="2200" dirty="0"/>
              <a:t>aktív rekreációs zöldterületek park(ok</a:t>
            </a:r>
            <a:r>
              <a:rPr lang="hu-HU" sz="2200" dirty="0" smtClean="0"/>
              <a:t>),városi </a:t>
            </a:r>
            <a:r>
              <a:rPr lang="hu-HU" sz="2200" dirty="0"/>
              <a:t>tanösvény(</a:t>
            </a:r>
            <a:r>
              <a:rPr lang="hu-HU" sz="2200" dirty="0" err="1"/>
              <a:t>ek</a:t>
            </a:r>
            <a:r>
              <a:rPr lang="hu-HU" sz="2200" dirty="0"/>
              <a:t>), </a:t>
            </a:r>
            <a:r>
              <a:rPr lang="hu-HU" sz="2200" dirty="0" err="1" smtClean="0"/>
              <a:t>tanpály</a:t>
            </a:r>
            <a:r>
              <a:rPr lang="hu-HU" sz="2200" dirty="0" smtClean="0"/>
              <a:t>(</a:t>
            </a:r>
            <a:r>
              <a:rPr lang="hu-HU" sz="2200" dirty="0" err="1" smtClean="0"/>
              <a:t>ák</a:t>
            </a:r>
            <a:r>
              <a:rPr lang="hu-HU" sz="2200" dirty="0" smtClean="0"/>
              <a:t>)kialakítása; </a:t>
            </a:r>
            <a:endParaRPr lang="hu-HU" sz="2200" dirty="0"/>
          </a:p>
          <a:p>
            <a:pPr marL="457200" indent="-457200">
              <a:buFont typeface="+mj-lt"/>
              <a:buAutoNum type="alphaLcParenR"/>
            </a:pPr>
            <a:r>
              <a:rPr lang="hu-HU" sz="2200" dirty="0" smtClean="0"/>
              <a:t>városi </a:t>
            </a:r>
            <a:r>
              <a:rPr lang="hu-HU" sz="2200" dirty="0"/>
              <a:t>aktív közösségi gazdálkodást segítő új zöldfelületek, közösségi kert(</a:t>
            </a:r>
            <a:r>
              <a:rPr lang="hu-HU" sz="2200" dirty="0" err="1"/>
              <a:t>ek</a:t>
            </a:r>
            <a:r>
              <a:rPr lang="hu-HU" sz="2200" dirty="0"/>
              <a:t>) </a:t>
            </a:r>
            <a:r>
              <a:rPr lang="hu-HU" sz="2200" dirty="0" smtClean="0"/>
              <a:t>kialakítása.</a:t>
            </a:r>
            <a:endParaRPr lang="hu-HU" sz="22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277010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>
            <a:normAutofit/>
          </a:bodyPr>
          <a:lstStyle/>
          <a:p>
            <a:r>
              <a:rPr lang="hu-HU" dirty="0"/>
              <a:t>Zöldfelület fejlesztés, kertgondozás támogatása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Char char="u"/>
            </a:pPr>
            <a:r>
              <a:rPr lang="hu-HU" sz="2400" u="sng" dirty="0"/>
              <a:t>Rendelkezésre álló forrás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/>
              <a:t>Keretösszeg: </a:t>
            </a:r>
            <a:r>
              <a:rPr lang="hu-HU" sz="2400" dirty="0" smtClean="0"/>
              <a:t>15,35 </a:t>
            </a:r>
            <a:r>
              <a:rPr lang="hu-HU" sz="2400" dirty="0"/>
              <a:t>millió Ft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Támogatás összege: </a:t>
            </a:r>
            <a:r>
              <a:rPr lang="hu-HU" sz="2400" b="1" dirty="0"/>
              <a:t>min. </a:t>
            </a:r>
            <a:r>
              <a:rPr lang="hu-HU" sz="2400" b="1" dirty="0" smtClean="0"/>
              <a:t>0,5 </a:t>
            </a:r>
            <a:r>
              <a:rPr lang="hu-HU" sz="2400" b="1" dirty="0"/>
              <a:t>millió – </a:t>
            </a:r>
            <a:r>
              <a:rPr lang="hu-HU" sz="2400" b="1" dirty="0" err="1"/>
              <a:t>max</a:t>
            </a:r>
            <a:r>
              <a:rPr lang="hu-HU" sz="2400" b="1" dirty="0"/>
              <a:t>. 6 millió Ft 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Előleg igényelhető (25% és 100%)</a:t>
            </a:r>
          </a:p>
          <a:p>
            <a:pPr algn="just"/>
            <a:endParaRPr lang="hu-HU" sz="2400" dirty="0"/>
          </a:p>
          <a:p>
            <a:pPr marL="0" indent="0" algn="just">
              <a:buNone/>
            </a:pPr>
            <a:r>
              <a:rPr lang="hu-HU" sz="2400" u="sng" dirty="0" smtClean="0"/>
              <a:t>Benyújtási </a:t>
            </a:r>
            <a:r>
              <a:rPr lang="hu-HU" sz="2400" u="sng" dirty="0"/>
              <a:t>határidő:</a:t>
            </a:r>
            <a:r>
              <a:rPr lang="hu-HU" sz="2400" dirty="0"/>
              <a:t> 2018.12.10 napjától </a:t>
            </a:r>
            <a:r>
              <a:rPr lang="hu-HU" sz="2400" dirty="0" smtClean="0"/>
              <a:t>2019.02.08 napjáig.</a:t>
            </a:r>
            <a:endParaRPr lang="hu-HU" sz="24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92527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792088"/>
          </a:xfrm>
        </p:spPr>
        <p:txBody>
          <a:bodyPr>
            <a:normAutofit fontScale="90000"/>
          </a:bodyPr>
          <a:lstStyle/>
          <a:p>
            <a:r>
              <a:rPr lang="hu-HU" dirty="0"/>
              <a:t>Szemléletformálás támogatása a fenntarthatóság érdekében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661248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u-HU" sz="2900" b="1" u="sng" dirty="0" smtClean="0"/>
              <a:t>SZEMLÉLETFORMÁLÁS TÁMOGATÁSA A FENNTARTHATÓSÁG ÉRDEKÉBEN</a:t>
            </a:r>
          </a:p>
          <a:p>
            <a:pPr marL="0" indent="0">
              <a:buNone/>
            </a:pPr>
            <a:endParaRPr lang="hu-HU" sz="1800" b="1" u="sng" dirty="0" smtClean="0"/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célzott klímaváltozással, azon belül mind a klímaváltozás mérséklésével, mind az ahhoz való alkalmazkodással kapcsolatos fórumok, rendezvények szervezése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jó példák, gyakorlatok megismerését célzó tapasztalatcsere, tapasztalatok átadása (pl.: szakmai tanulmányok szervezése, videó konferenciák, stb. előkészítése, lebonyolítása)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ismeretterjesztő kiadványok, szóróanyagok készítése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a gyakorlati tanulást elősegítő, a célcsoport aktivitására épülő, demonstrációs elemeket tartalmazó ismeretterjesztő előadások, rendezvények megvalósítása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a felhívásban meghatározott célokhoz kötött szemléletformálással kapcsolatos fejlesztési elképzelések, igények összegyűjtése, összehangolása és továbbítása a célcsoport felé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hu-HU" dirty="0"/>
              <a:t>on-line tanácsadás biztosítása (pl.: elektronikus fórum kialakítása, elektronikus levelezési listák létrehozása, hírlevelek generálása, e-mailben jelzett felvetések, észrevételek, kérdések kezelése, stb.)</a:t>
            </a:r>
          </a:p>
          <a:p>
            <a:pPr algn="just">
              <a:buFont typeface="+mj-lt"/>
              <a:buAutoNum type="alphaLcParenR"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4240328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>
            <a:normAutofit/>
          </a:bodyPr>
          <a:lstStyle/>
          <a:p>
            <a:r>
              <a:rPr lang="hu-HU" dirty="0"/>
              <a:t>Szemléletformálás támogatása a fenntarthatóság érdekében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661248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lphaLcParenR" startAt="7"/>
            </a:pPr>
            <a:r>
              <a:rPr lang="hu-HU" sz="1900" dirty="0"/>
              <a:t>érintett szereplők, a célcsoport közti kapcsolatépítés elősegítése (pl.: on-line kommunikációs csatornák működtetése révén, továbbá rendezvények, tanulmányutak szervezése, stb.)</a:t>
            </a:r>
          </a:p>
          <a:p>
            <a:pPr marL="514350" indent="-514350" algn="just">
              <a:buFont typeface="+mj-lt"/>
              <a:buAutoNum type="alphaLcParenR" startAt="7"/>
            </a:pPr>
            <a:r>
              <a:rPr lang="hu-HU" sz="1900" dirty="0"/>
              <a:t>a lakosság számára szervezett szemléletformálási és </a:t>
            </a:r>
            <a:r>
              <a:rPr lang="hu-HU" sz="1900" dirty="0" err="1" smtClean="0"/>
              <a:t>figyelemefelkeltő</a:t>
            </a:r>
            <a:r>
              <a:rPr lang="hu-HU" sz="1900" dirty="0" smtClean="0"/>
              <a:t> </a:t>
            </a:r>
            <a:r>
              <a:rPr lang="hu-HU" sz="1900" dirty="0"/>
              <a:t>akciók előkészítése és lebonyolítása</a:t>
            </a:r>
          </a:p>
          <a:p>
            <a:pPr marL="514350" indent="-514350" algn="just">
              <a:buFont typeface="+mj-lt"/>
              <a:buAutoNum type="alphaLcParenR" startAt="7"/>
            </a:pPr>
            <a:r>
              <a:rPr lang="hu-HU" sz="1900" dirty="0"/>
              <a:t>környezettudatosság és integrált szemlélet erősítése a lakosság körében (pl.: közösségi munka szervezése; környezettudatosságot erősítő oktatás, szemléletformálási kampányok, akciók, ezen belül energiatudatosságra nevelő, szemléletformáló, felvilágosító programok; stb.)</a:t>
            </a:r>
          </a:p>
          <a:p>
            <a:pPr marL="514350" indent="-514350" algn="just">
              <a:buFont typeface="+mj-lt"/>
              <a:buAutoNum type="alphaLcParenR" startAt="7"/>
            </a:pPr>
            <a:r>
              <a:rPr lang="hu-HU" sz="1900" dirty="0"/>
              <a:t>a meghatározott szemléletformáló akciókkal kapcsolatos képzések előkészítése és lebonyolítása:</a:t>
            </a:r>
          </a:p>
          <a:p>
            <a:pPr marL="514350" indent="-514350" algn="just">
              <a:buFont typeface="+mj-lt"/>
              <a:buAutoNum type="alphaLcParenR" startAt="7"/>
            </a:pPr>
            <a:r>
              <a:rPr lang="hu-HU" sz="1900" dirty="0"/>
              <a:t>a fogyasztás, az energiahatékonyság és a zöldfelület gazdálkodással kapcsolatosan már meglévő, vagy a projekt megvalósítója által kidolgozott módszertanról és az annak elkészítése során összegyűjtött jó gyakorlatról, valamint az aktuális információkról on-line tájékoztatás biztosítása:</a:t>
            </a:r>
          </a:p>
          <a:p>
            <a:pPr marL="1257300" indent="-1257300" algn="just">
              <a:buNone/>
            </a:pPr>
            <a:r>
              <a:rPr lang="hu-HU" sz="1900" dirty="0" smtClean="0"/>
              <a:t>	- honlap </a:t>
            </a:r>
            <a:r>
              <a:rPr lang="hu-HU" sz="1900" dirty="0"/>
              <a:t>kialakítása, illetve fejlesztése (figyelni és biztosítani kell a </a:t>
            </a:r>
            <a:r>
              <a:rPr lang="hu-HU" sz="1900" dirty="0" smtClean="0"/>
              <a:t>fenntartási </a:t>
            </a:r>
            <a:r>
              <a:rPr lang="hu-HU" sz="1900" dirty="0"/>
              <a:t>időszak </a:t>
            </a:r>
            <a:r>
              <a:rPr lang="hu-HU" sz="1900" dirty="0" smtClean="0"/>
              <a:t>alatti </a:t>
            </a:r>
            <a:r>
              <a:rPr lang="hu-HU" sz="1900" dirty="0"/>
              <a:t>aktualizálást, illetve frissítést)</a:t>
            </a:r>
          </a:p>
          <a:p>
            <a:endParaRPr lang="hu-HU" sz="1900" dirty="0"/>
          </a:p>
        </p:txBody>
      </p:sp>
    </p:spTree>
    <p:extLst>
      <p:ext uri="{BB962C8B-B14F-4D97-AF65-F5344CB8AC3E}">
        <p14:creationId xmlns:p14="http://schemas.microsoft.com/office/powerpoint/2010/main" val="250903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</TotalTime>
  <Words>1565</Words>
  <Application>Microsoft Office PowerPoint</Application>
  <PresentationFormat>Diavetítés a képernyőre (4:3 oldalarány)</PresentationFormat>
  <Paragraphs>174</Paragraphs>
  <Slides>21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7" baseType="lpstr">
      <vt:lpstr>Arial</vt:lpstr>
      <vt:lpstr>Calibri</vt:lpstr>
      <vt:lpstr>Georgia</vt:lpstr>
      <vt:lpstr>Wingdings</vt:lpstr>
      <vt:lpstr>Wingdings 3</vt:lpstr>
      <vt:lpstr>Office-téma</vt:lpstr>
      <vt:lpstr>Clld helyi felhívások top-7.1.1-16-h-001</vt:lpstr>
      <vt:lpstr>CLLD – Közösségvezérelt helyi fejlesztések</vt:lpstr>
      <vt:lpstr>AVASI horizont – megjelent helyi felhívások</vt:lpstr>
      <vt:lpstr>Aktív időskorúak számára programok és rendezvények támogatása</vt:lpstr>
      <vt:lpstr>Aktív időskorúak számára programok és rendezvények támogatása</vt:lpstr>
      <vt:lpstr>Zöldfelület fejlesztés, kertgondozás támogatása</vt:lpstr>
      <vt:lpstr>Zöldfelület fejlesztés, kertgondozás támogatása</vt:lpstr>
      <vt:lpstr>Szemléletformálás támogatása a fenntarthatóság érdekében</vt:lpstr>
      <vt:lpstr>Szemléletformálás támogatása a fenntarthatóság érdekében</vt:lpstr>
      <vt:lpstr>Szemléletformálás támogatása a fenntarthatóság érdekében</vt:lpstr>
      <vt:lpstr>Helyi kulturális és gasztronómiai rendezvények, projektek támogatása</vt:lpstr>
      <vt:lpstr>Helyi kulturális és gasztronómiai rendezvények, projektek támogatása</vt:lpstr>
      <vt:lpstr>A helyi közösség tájékoztatásának fejlesztése</vt:lpstr>
      <vt:lpstr>A helyi közösség tájékoztatásának fejlesztése</vt:lpstr>
      <vt:lpstr>A helyi közösség tájékoztatásának fejlesztése</vt:lpstr>
      <vt:lpstr>Műszaki – szakmai elvárások</vt:lpstr>
      <vt:lpstr>Főbb műszaki, szakmai elvárások – rendezvények esetén</vt:lpstr>
      <vt:lpstr>Elszámolható költségek</vt:lpstr>
      <vt:lpstr>Megvalósítás időigénye, ütemezése</vt:lpstr>
      <vt:lpstr>További információk</vt:lpstr>
      <vt:lpstr>KÖSZÖNÖM  A FIGYELMET!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Bene Tímea</cp:lastModifiedBy>
  <cp:revision>92</cp:revision>
  <cp:lastPrinted>2018-08-14T12:57:33Z</cp:lastPrinted>
  <dcterms:created xsi:type="dcterms:W3CDTF">2014-03-03T11:13:53Z</dcterms:created>
  <dcterms:modified xsi:type="dcterms:W3CDTF">2019-02-05T07:30:20Z</dcterms:modified>
</cp:coreProperties>
</file>