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8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BDE17-807C-49A2-93B2-DEF195D205ED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B9B4-B6BC-4A40-99B5-4DEFB89117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3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2018. 08. 16.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skolc.hu/avas-clld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440160"/>
          </a:xfrm>
        </p:spPr>
        <p:txBody>
          <a:bodyPr/>
          <a:lstStyle/>
          <a:p>
            <a:pPr algn="ctr"/>
            <a:r>
              <a:rPr lang="hu-HU" sz="3200" dirty="0" err="1"/>
              <a:t>Szépkorúak</a:t>
            </a:r>
            <a:r>
              <a:rPr lang="hu-HU" sz="3200" dirty="0"/>
              <a:t> számára szervezett kulturális és közösségi nagyrendezvények támogatása</a:t>
            </a:r>
            <a:br>
              <a:rPr lang="hu-HU" sz="3200" dirty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 smtClean="0"/>
              <a:t>top-7.1.1-16-h-001-2</a:t>
            </a:r>
            <a:endParaRPr lang="hu-HU" sz="3200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0" y="5566928"/>
            <a:ext cx="5083213" cy="105273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endParaRPr lang="hu-HU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Avasi Horizont Helyi Közösség Helyi </a:t>
            </a: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Akciócsoport</a:t>
            </a:r>
          </a:p>
          <a:p>
            <a:pPr marL="0" indent="0">
              <a:buNone/>
            </a:pPr>
            <a:r>
              <a:rPr lang="hu-HU" sz="7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2018.08.15.</a:t>
            </a:r>
            <a:endParaRPr lang="hu-HU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Kép 4" descr="C:\Users\miklos.viktor.HIVATAL\Desktop\CLLD AVAS Fekvo¦ő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149080"/>
            <a:ext cx="3117488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Indikátorok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kedvezményezett az alábbi indikátorról köteles adatot szolgáltatni és projektszintű célértéket teljesíteni:</a:t>
            </a:r>
            <a:br>
              <a:rPr lang="hu-HU" sz="2400" dirty="0" smtClean="0"/>
            </a:br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7989" y="2593100"/>
            <a:ext cx="8132766" cy="415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6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Pénzügyi keretek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200" dirty="0"/>
              <a:t>Rendelkezésre álló forrás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Keretösszeg: 45 millió 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A támogatott támogatási kérelmek várható száma: 2-4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200" dirty="0"/>
              <a:t>Forrás: Európai Szociális Alap (ESZA) és Magyarország költségvetése </a:t>
            </a:r>
          </a:p>
          <a:p>
            <a:pPr marL="457200" lvl="1" indent="0">
              <a:buNone/>
            </a:pPr>
            <a:endParaRPr lang="hu-HU" sz="2200" dirty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200" dirty="0"/>
              <a:t>Támogatás formája és összege</a:t>
            </a:r>
          </a:p>
          <a:p>
            <a:r>
              <a:rPr lang="hu-HU" sz="2200" dirty="0"/>
              <a:t>Forma: vissza nem térítendő támogatás</a:t>
            </a:r>
          </a:p>
          <a:p>
            <a:r>
              <a:rPr lang="hu-HU" sz="2200" dirty="0"/>
              <a:t>Támogatás összege: </a:t>
            </a:r>
            <a:r>
              <a:rPr lang="hu-HU" sz="2200" b="1" dirty="0"/>
              <a:t>min. 5 millió – </a:t>
            </a:r>
            <a:r>
              <a:rPr lang="hu-HU" sz="2200" b="1" dirty="0" err="1"/>
              <a:t>max</a:t>
            </a:r>
            <a:r>
              <a:rPr lang="hu-HU" sz="2200" b="1" dirty="0"/>
              <a:t>. 40 millió Ft </a:t>
            </a:r>
          </a:p>
          <a:p>
            <a:endParaRPr lang="hu-HU" sz="2200" b="1" dirty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200" dirty="0"/>
              <a:t>Előleg igényelhető</a:t>
            </a:r>
          </a:p>
          <a:p>
            <a:r>
              <a:rPr lang="hu-HU" sz="2200" dirty="0" err="1"/>
              <a:t>Kedvezményezetti</a:t>
            </a:r>
            <a:r>
              <a:rPr lang="hu-HU" sz="2200" dirty="0"/>
              <a:t> körtől függően 50% és 100%-os támogatási előleg igényelhető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7785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Elszámolható költségek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400" dirty="0"/>
              <a:t>Projekt előkészítés költségei (Előzetes tanulmányok, engedélyezési dokumentumok költsége, egyéb szakértői tanácsadás)</a:t>
            </a:r>
          </a:p>
          <a:p>
            <a:r>
              <a:rPr lang="hu-HU" sz="2400" dirty="0"/>
              <a:t>Szakmai megvalósításhoz kapcsolódó szolgáltatások költségei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Szakmai megvalósításhoz kapcsolódó szolgáltatások költsége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Marketing, kommunikációs szolgáltatások költségei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Kötelezően előírt nyilvánosság biztosításának költsége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400" dirty="0"/>
              <a:t>Egyéb szakértői szolgáltatás költségei</a:t>
            </a:r>
          </a:p>
          <a:p>
            <a:r>
              <a:rPr lang="hu-HU" sz="2400" dirty="0"/>
              <a:t>Szakmai megvalósításban közreműködő munkatársak költségei</a:t>
            </a:r>
          </a:p>
          <a:p>
            <a:r>
              <a:rPr lang="hu-HU" sz="2400" dirty="0"/>
              <a:t>Projektmenedzsment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8081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Elszámolható (egyéb) költségek mértéke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398" y="1772816"/>
            <a:ext cx="8403402" cy="409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94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Megvalósítás időigénye, ütemezése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Megvalósítás időtartama: </a:t>
            </a:r>
            <a:r>
              <a:rPr lang="hu-HU" sz="2600" dirty="0" err="1"/>
              <a:t>max</a:t>
            </a:r>
            <a:r>
              <a:rPr lang="hu-HU" sz="2600" dirty="0"/>
              <a:t>. 24 hónap</a:t>
            </a:r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Mérföldkövek: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Min. 3, </a:t>
            </a:r>
            <a:r>
              <a:rPr lang="hu-HU" sz="2600" dirty="0" err="1"/>
              <a:t>max</a:t>
            </a:r>
            <a:r>
              <a:rPr lang="hu-HU" sz="2600" dirty="0"/>
              <a:t>. 6 mérföldkő tervezhető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Az egyes mérföldkövek közötti idő nem haladhatja meg a 6 hónapot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600" dirty="0"/>
              <a:t>Záró kifizetés: utolsó mérföldkő + 90 nap</a:t>
            </a:r>
          </a:p>
          <a:p>
            <a:endParaRPr lang="hu-HU" sz="2600" dirty="0"/>
          </a:p>
          <a:p>
            <a:pPr>
              <a:buFont typeface="Wingdings 3" panose="05040102010807070707" pitchFamily="18" charset="2"/>
              <a:buChar char="u"/>
            </a:pPr>
            <a:r>
              <a:rPr lang="hu-HU" sz="2600" dirty="0"/>
              <a:t>Fenntartási kötelezettség: 5 </a:t>
            </a:r>
            <a:r>
              <a:rPr lang="hu-HU" sz="2600" dirty="0" smtClean="0"/>
              <a:t>év </a:t>
            </a:r>
            <a:r>
              <a:rPr lang="hu-HU" sz="2000" dirty="0" smtClean="0"/>
              <a:t>(ESZA forrás esetén elsősorban a teljes pályázati dokumentáció elkülönített nyilvántartására és megőrzésére vonatkozik)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1000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Támogatási kérelem benyújtása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400" dirty="0"/>
              <a:t>Határidő: 2018.07.31 napjától 2018.10.31 napjáig</a:t>
            </a:r>
          </a:p>
          <a:p>
            <a:pPr algn="just"/>
            <a:r>
              <a:rPr lang="hu-HU" sz="2400" dirty="0"/>
              <a:t>Szakaszos elbírálás: 2018. augusztus 31., 2018. október 1., 2018. október 31.</a:t>
            </a:r>
          </a:p>
          <a:p>
            <a:pPr algn="just"/>
            <a:r>
              <a:rPr lang="hu-HU" sz="2400" b="1" dirty="0"/>
              <a:t>A helyi támogatási kérelmet </a:t>
            </a:r>
            <a:r>
              <a:rPr lang="hu-HU" sz="2400" dirty="0"/>
              <a:t>1 elektronikus adathordozón</a:t>
            </a:r>
            <a:r>
              <a:rPr lang="hu-HU" sz="2400" b="1" dirty="0"/>
              <a:t> (</a:t>
            </a:r>
            <a:r>
              <a:rPr lang="hu-HU" sz="2400" dirty="0"/>
              <a:t>kizárólag CD/DVD lemezen)</a:t>
            </a:r>
            <a:r>
              <a:rPr lang="hu-HU" sz="2400" b="1" dirty="0"/>
              <a:t>, </a:t>
            </a:r>
            <a:r>
              <a:rPr lang="hu-HU" sz="2400" dirty="0"/>
              <a:t>valamint az aláírásokkal ellátott dokumentumokat (helyi támogatási kérelem adatlap, nyilatkozatok) 1 eredeti papír alapú példányban</a:t>
            </a:r>
          </a:p>
          <a:p>
            <a:pPr algn="just"/>
            <a:r>
              <a:rPr lang="hu-HU" sz="2400" dirty="0"/>
              <a:t>zárt csomagolásban postai küldeményként, vagy személyesen:</a:t>
            </a:r>
          </a:p>
          <a:p>
            <a:pPr lvl="2" algn="just"/>
            <a:r>
              <a:rPr lang="hu-HU" dirty="0"/>
              <a:t>3525 Miskolc, Városház tér 8.</a:t>
            </a:r>
          </a:p>
          <a:p>
            <a:pPr marL="114300" indent="0" algn="just">
              <a:buNone/>
            </a:pPr>
            <a:r>
              <a:rPr lang="hu-HU" sz="2800" dirty="0"/>
              <a:t>A támogatásra javasolt projekteket elektronikus felületen keresztül (EPTK) is be kell nyújtani!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5619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Támogatási kérelem benyújtása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3600" b="1" dirty="0"/>
              <a:t>Csatolandó dokumentumok: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dirty="0"/>
              <a:t>1. Támogatási kérelem adatlap</a:t>
            </a:r>
          </a:p>
          <a:p>
            <a:pPr marL="0" indent="0">
              <a:buNone/>
            </a:pPr>
            <a:r>
              <a:rPr lang="hu-HU" dirty="0"/>
              <a:t>	2. Szakmai megalapozó dokumentum</a:t>
            </a:r>
          </a:p>
          <a:p>
            <a:pPr marL="0" indent="0">
              <a:buNone/>
            </a:pPr>
            <a:r>
              <a:rPr lang="hu-HU" dirty="0"/>
              <a:t>	3. Rendezvénynaptár</a:t>
            </a:r>
          </a:p>
          <a:p>
            <a:pPr marL="0" indent="0">
              <a:buNone/>
            </a:pPr>
            <a:r>
              <a:rPr lang="hu-HU" dirty="0"/>
              <a:t>	4. Pályázó nyilatkozata a kettős finanszírozás </a:t>
            </a:r>
            <a:r>
              <a:rPr lang="hu-HU" dirty="0" smtClean="0"/>
              <a:t>	elkerüléséről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	5. A támogatást igénylő hivatalos </a:t>
            </a:r>
            <a:r>
              <a:rPr lang="hu-HU" dirty="0" smtClean="0"/>
              <a:t>	képviselőjének </a:t>
            </a:r>
            <a:r>
              <a:rPr lang="hu-HU" dirty="0"/>
              <a:t>bank 	által igazolt, 	ügyvéd által ellenjegyzett, vagy 	közjegyző </a:t>
            </a:r>
            <a:r>
              <a:rPr lang="hu-HU" dirty="0" smtClean="0"/>
              <a:t>	által </a:t>
            </a:r>
            <a:r>
              <a:rPr lang="hu-HU" dirty="0"/>
              <a:t>hitelesített aláírási 	címpéldánya</a:t>
            </a:r>
          </a:p>
          <a:p>
            <a:pPr marL="0" indent="0">
              <a:buNone/>
            </a:pPr>
            <a:r>
              <a:rPr lang="hu-HU" dirty="0"/>
              <a:t>	6. Árajánlatok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0911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Kiválasztási eljárásrend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hu-HU" dirty="0"/>
              <a:t>Formai, jogosultsági értékelés – munkaszervezet végzi</a:t>
            </a:r>
          </a:p>
          <a:p>
            <a:pPr algn="just"/>
            <a:r>
              <a:rPr lang="hu-HU" dirty="0"/>
              <a:t>Nem </a:t>
            </a:r>
            <a:r>
              <a:rPr lang="hu-HU" dirty="0" err="1"/>
              <a:t>hiánypótoltatható</a:t>
            </a:r>
            <a:r>
              <a:rPr lang="hu-HU" dirty="0"/>
              <a:t> jogosultsági szempontok – elutasítást von maga után</a:t>
            </a:r>
          </a:p>
          <a:p>
            <a:pPr algn="just"/>
            <a:r>
              <a:rPr lang="hu-HU" dirty="0" err="1"/>
              <a:t>Hiánypótolhatható</a:t>
            </a:r>
            <a:r>
              <a:rPr lang="hu-HU" dirty="0"/>
              <a:t> jogosultsági szempontok – hiánypótlásra 1 alkalommal van lehetőség</a:t>
            </a:r>
          </a:p>
          <a:p>
            <a:pPr marL="400050" indent="-400050" algn="just">
              <a:buFont typeface="+mj-lt"/>
              <a:buAutoNum type="romanUcPeriod" startAt="2"/>
            </a:pPr>
            <a:r>
              <a:rPr lang="hu-HU" dirty="0"/>
              <a:t>Tartalmi, szakmai értékelés (munkaszervezet + Helyi Bíráló Bizottság HBB)</a:t>
            </a:r>
          </a:p>
          <a:p>
            <a:pPr algn="just"/>
            <a:r>
              <a:rPr lang="hu-HU" dirty="0"/>
              <a:t>Szakmai értékelési szempontok – pontozásos szempontoknak való megfelelés</a:t>
            </a:r>
          </a:p>
          <a:p>
            <a:pPr marL="0" indent="0" algn="just">
              <a:buNone/>
            </a:pPr>
            <a:r>
              <a:rPr lang="hu-HU" dirty="0"/>
              <a:t>Elérhető pontszám: 69 pont</a:t>
            </a:r>
          </a:p>
          <a:p>
            <a:pPr marL="0" indent="0" algn="just">
              <a:buNone/>
            </a:pPr>
            <a:r>
              <a:rPr lang="hu-HU" b="1" dirty="0"/>
              <a:t>Minimum elérendő pontszám: 35 pont </a:t>
            </a:r>
            <a:r>
              <a:rPr lang="hu-HU" dirty="0"/>
              <a:t>(a 35 pont elérése nem jelenti automatikusan a támogatás megítélését)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/>
              <a:t>		</a:t>
            </a:r>
            <a:r>
              <a:rPr lang="hu-HU" dirty="0" smtClean="0"/>
              <a:t>HBB </a:t>
            </a:r>
            <a:r>
              <a:rPr lang="hu-HU" dirty="0"/>
              <a:t>által felállított rangsor alapján támogatásra </a:t>
            </a:r>
            <a:r>
              <a:rPr lang="hu-HU" dirty="0" smtClean="0"/>
              <a:t>			javasolt/nem </a:t>
            </a:r>
            <a:r>
              <a:rPr lang="hu-HU" dirty="0"/>
              <a:t>javasolt</a:t>
            </a:r>
          </a:p>
          <a:p>
            <a:pPr marL="0" indent="0" algn="just">
              <a:buNone/>
            </a:pPr>
            <a:r>
              <a:rPr lang="hu-HU" dirty="0"/>
              <a:t>		</a:t>
            </a:r>
            <a:r>
              <a:rPr lang="hu-HU" dirty="0" smtClean="0"/>
              <a:t>Ha </a:t>
            </a:r>
            <a:r>
              <a:rPr lang="hu-HU" dirty="0"/>
              <a:t>javasolt: felterjesztés támogatásra az Irányító </a:t>
            </a:r>
            <a:r>
              <a:rPr lang="hu-HU" dirty="0" smtClean="0"/>
              <a:t>		Hatósághoz </a:t>
            </a:r>
            <a:endParaRPr lang="hu-HU" dirty="0"/>
          </a:p>
          <a:p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971600" y="5013176"/>
            <a:ext cx="978408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971600" y="5602064"/>
            <a:ext cx="978408" cy="40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86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Kiválasztási eljárásrend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hu-HU" sz="2600" dirty="0" smtClean="0"/>
              <a:t> </a:t>
            </a:r>
            <a:r>
              <a:rPr lang="hu-HU" sz="2400" dirty="0" smtClean="0"/>
              <a:t>A </a:t>
            </a:r>
            <a:r>
              <a:rPr lang="hu-HU" sz="2400" dirty="0"/>
              <a:t>támogatási kérelmek IH általi végső ellenőrzése – </a:t>
            </a:r>
            <a:r>
              <a:rPr lang="hu-HU" sz="2400" dirty="0" err="1"/>
              <a:t>IH-hoz</a:t>
            </a:r>
            <a:r>
              <a:rPr lang="hu-HU" sz="2400" dirty="0"/>
              <a:t> benyújtandó </a:t>
            </a:r>
            <a:r>
              <a:rPr lang="hu-HU" sz="2400" dirty="0" smtClean="0"/>
              <a:t>dokumentumok:</a:t>
            </a:r>
            <a:endParaRPr lang="hu-HU" sz="2400" dirty="0"/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600" dirty="0" smtClean="0"/>
              <a:t>1. Támogatási </a:t>
            </a:r>
            <a:r>
              <a:rPr lang="hu-HU" sz="2600" dirty="0"/>
              <a:t>kérelem adatlap</a:t>
            </a:r>
          </a:p>
          <a:p>
            <a:pPr marL="0" indent="0">
              <a:buNone/>
            </a:pPr>
            <a:r>
              <a:rPr lang="hu-HU" sz="2600" dirty="0"/>
              <a:t>	2. Szakmai megalapozó dokumentum</a:t>
            </a:r>
          </a:p>
          <a:p>
            <a:pPr marL="0" indent="0">
              <a:buNone/>
            </a:pPr>
            <a:r>
              <a:rPr lang="hu-HU" sz="2600" dirty="0"/>
              <a:t>	</a:t>
            </a:r>
            <a:r>
              <a:rPr lang="hu-HU" sz="2600" dirty="0" smtClean="0"/>
              <a:t>3. Rendezvénynaptár</a:t>
            </a:r>
            <a:endParaRPr lang="hu-HU" sz="2600" dirty="0"/>
          </a:p>
          <a:p>
            <a:pPr marL="0" indent="0">
              <a:buNone/>
            </a:pPr>
            <a:r>
              <a:rPr lang="hu-HU" sz="2600" dirty="0"/>
              <a:t>	4. Pályázó nyilatkozata a kettős finanszírozás 	</a:t>
            </a:r>
            <a:r>
              <a:rPr lang="hu-HU" sz="2600" dirty="0" smtClean="0"/>
              <a:t>elkerüléséről</a:t>
            </a:r>
            <a:endParaRPr lang="hu-HU" sz="2600" dirty="0"/>
          </a:p>
          <a:p>
            <a:pPr marL="0" indent="0">
              <a:buNone/>
            </a:pPr>
            <a:r>
              <a:rPr lang="hu-HU" sz="2600" dirty="0"/>
              <a:t>	5. Nyilatkozat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3830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információk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Pályázati adatlap és útmutatók: </a:t>
            </a:r>
            <a:r>
              <a:rPr lang="hu-HU" sz="2400" dirty="0">
                <a:hlinkClick r:id="rId2"/>
              </a:rPr>
              <a:t>http://www.miskolc.hu/avas-clld/index.html</a:t>
            </a:r>
            <a:endParaRPr lang="hu-HU" sz="2400" dirty="0"/>
          </a:p>
          <a:p>
            <a:r>
              <a:rPr lang="hu-HU" sz="2400" dirty="0"/>
              <a:t>HACS ügyfélszolgálat: </a:t>
            </a:r>
          </a:p>
          <a:p>
            <a:pPr lvl="1" algn="just"/>
            <a:r>
              <a:rPr lang="hu-HU" sz="2400" dirty="0"/>
              <a:t>Személyes ügyfélszolgálat: hétfőn 12:30-16:30, szerdán és pénteken 8-12 óráig</a:t>
            </a:r>
          </a:p>
          <a:p>
            <a:pPr lvl="1" algn="just"/>
            <a:r>
              <a:rPr lang="hu-HU" sz="2400" dirty="0"/>
              <a:t>Telefonos ügyfélszolgálat: +36 70 881 23 37</a:t>
            </a:r>
            <a:r>
              <a:rPr lang="hu-HU" sz="2400" b="1" dirty="0"/>
              <a:t> </a:t>
            </a:r>
            <a:r>
              <a:rPr lang="hu-HU" sz="2400" dirty="0"/>
              <a:t> telefonszámon, hétfőtől csütörtökig 9-15 óráig, pénteken 8-14 óráig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601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CLLD megközelítés lényege, hogy a helyi társadalom összetételét tükröző akciócsoportok (Helyi Akciócsoport – a továbbiakban HACS) a helyi társadalom bevonásával határozzák meg a közösség szempontjából fontos célokat és beavatkozásokat.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Avasi Horizont Helyi Közösség Helyi Akciócsoport – alakulás: 2016.06.24.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CLLD előnyei</a:t>
            </a:r>
            <a:r>
              <a:rPr lang="hu-H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teret enged az alulról jövő kezdeményezéseknek, ezáltal eredményesebben képes a valós helyi szükségletekre reagálni és a meglévő helyi erőforrásokra építkezni;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erősíti az együttműködést a helyi közszféra, a gazdasági, egyházi és civilszervezetek között;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helyi lakosság közvetlen bevonásával nagymértékben javítja a helyi közösség összetartozását, a helyi identitást és végső soron az adott település népességmegtartó erejét.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dirty="0"/>
              <a:t>CLLD – Közösségvezérelt helyi fejlesztések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936104"/>
          </a:xfrm>
        </p:spPr>
        <p:txBody>
          <a:bodyPr/>
          <a:lstStyle/>
          <a:p>
            <a:r>
              <a:rPr lang="hu-HU" dirty="0"/>
              <a:t>Célok és pályázói kör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u-HU" sz="3100" b="1" u="sng" dirty="0"/>
              <a:t>Cél:</a:t>
            </a:r>
            <a:r>
              <a:rPr lang="hu-HU" sz="3100" dirty="0"/>
              <a:t> kulturális közösségi nagyrendezvények szervezése, mely programokon több száz </a:t>
            </a:r>
            <a:r>
              <a:rPr lang="hu-HU" sz="3100" dirty="0" err="1"/>
              <a:t>szépkorú</a:t>
            </a:r>
            <a:r>
              <a:rPr lang="hu-HU" sz="3100" dirty="0"/>
              <a:t> élvezheti térítésmentesen a zenés, irodalmi, szórakoztató programokat, táncolhat és élheti át a közösségi lét pozitív élményét.</a:t>
            </a:r>
          </a:p>
          <a:p>
            <a:r>
              <a:rPr lang="hu-HU" sz="3100" b="1" u="sng" dirty="0"/>
              <a:t>Pályázói kör:</a:t>
            </a:r>
          </a:p>
          <a:p>
            <a:pPr marL="540000" lvl="0" indent="-720000" algn="just">
              <a:buFont typeface="Wingdings" panose="05000000000000000000" pitchFamily="2" charset="2"/>
              <a:buChar char="Ø"/>
            </a:pPr>
            <a:r>
              <a:rPr lang="hu-HU" sz="3100" dirty="0"/>
              <a:t>Miskolc Megyei Jogú város Önkormányzata (GFO 321) </a:t>
            </a:r>
          </a:p>
          <a:p>
            <a:pPr marL="540000" indent="-720000" algn="just">
              <a:buFont typeface="Wingdings" panose="05000000000000000000" pitchFamily="2" charset="2"/>
              <a:buChar char="Ø"/>
            </a:pPr>
            <a:r>
              <a:rPr lang="hu-HU" sz="3100" dirty="0"/>
              <a:t>Miskolc Megyei Jogú Város Önkormányzatának többségi tulajdonában lévő gazdasági társasága (GFO 11, 572, 573, 575, 576) </a:t>
            </a:r>
          </a:p>
          <a:p>
            <a:pPr marL="540000" indent="-720000" algn="just">
              <a:buFont typeface="Wingdings" panose="05000000000000000000" pitchFamily="2" charset="2"/>
              <a:buChar char="Ø"/>
            </a:pPr>
            <a:r>
              <a:rPr lang="hu-HU" sz="3100" dirty="0"/>
              <a:t>Magyarország területén alapított és miskolci székhellyel rendelkező, jogi személyiségű civil szervezetek a 2011. évi CLXXV. törvény alapján (GFO 516, 517, 519, 521, 525, 526, 528, 529, 563, 565, 569)</a:t>
            </a:r>
          </a:p>
          <a:p>
            <a:pPr marL="540000" lvl="0" indent="-720000" algn="just">
              <a:buFont typeface="Wingdings" panose="05000000000000000000" pitchFamily="2" charset="2"/>
              <a:buChar char="Ø"/>
            </a:pPr>
            <a:r>
              <a:rPr lang="hu-HU" sz="3100" dirty="0"/>
              <a:t>Magyarország területén alapított és miskolci székhellyel rendelkező nonprofit gazdasági társaságok (GFO57)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620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Megvalósítandó 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400050" indent="-400050">
              <a:buClrTx/>
              <a:buFont typeface="+mj-lt"/>
              <a:buAutoNum type="romanUcPeriod"/>
            </a:pPr>
            <a:r>
              <a:rPr lang="hu-HU" sz="3400" b="1" dirty="0"/>
              <a:t>Önállóan támogatható tevékenységek </a:t>
            </a:r>
          </a:p>
          <a:p>
            <a:pPr marL="0" indent="0" algn="just">
              <a:buNone/>
            </a:pPr>
            <a:endParaRPr lang="hu-HU" sz="3100" dirty="0"/>
          </a:p>
          <a:p>
            <a:pPr marL="0" indent="0" algn="just">
              <a:buNone/>
            </a:pPr>
            <a:r>
              <a:rPr lang="hu-HU" sz="3100" dirty="0"/>
              <a:t>Kifejezetten a célcsoport, 60 év feletti </a:t>
            </a:r>
            <a:r>
              <a:rPr lang="hu-HU" sz="3100" dirty="0" err="1"/>
              <a:t>szépkorúak</a:t>
            </a:r>
            <a:r>
              <a:rPr lang="hu-HU" sz="3100" dirty="0"/>
              <a:t> számára az alábbi típusú rendezvények:</a:t>
            </a:r>
          </a:p>
          <a:p>
            <a:pPr marL="0" indent="0">
              <a:buNone/>
            </a:pPr>
            <a:r>
              <a:rPr lang="hu-HU" sz="3100" dirty="0"/>
              <a:t>	a)	aktív közösségi programok (kirándulások, </a:t>
            </a:r>
            <a:r>
              <a:rPr lang="hu-HU" sz="3100" dirty="0" smtClean="0"/>
              <a:t>		túrák</a:t>
            </a:r>
            <a:r>
              <a:rPr lang="hu-HU" sz="3100" dirty="0"/>
              <a:t>) szervezése,</a:t>
            </a:r>
          </a:p>
          <a:p>
            <a:pPr marL="0" indent="0">
              <a:buNone/>
            </a:pPr>
            <a:r>
              <a:rPr lang="hu-HU" sz="3100" dirty="0"/>
              <a:t>	b)	kulturális előadások (mozi, színház) </a:t>
            </a:r>
            <a:r>
              <a:rPr lang="hu-HU" sz="3100" dirty="0" smtClean="0"/>
              <a:t>			megvalósítása</a:t>
            </a:r>
            <a:r>
              <a:rPr lang="hu-HU" sz="3100" dirty="0"/>
              <a:t>,</a:t>
            </a:r>
          </a:p>
          <a:p>
            <a:pPr marL="0" indent="0">
              <a:buNone/>
            </a:pPr>
            <a:r>
              <a:rPr lang="hu-HU" sz="3100" dirty="0"/>
              <a:t>	c)	zenés rendezvények, bálok, koncertek </a:t>
            </a:r>
            <a:r>
              <a:rPr lang="hu-HU" sz="3100" dirty="0" smtClean="0"/>
              <a:t>			megszervezése</a:t>
            </a:r>
            <a:r>
              <a:rPr lang="hu-HU" sz="3100" dirty="0"/>
              <a:t>,</a:t>
            </a:r>
          </a:p>
          <a:p>
            <a:pPr marL="0" indent="0">
              <a:buNone/>
            </a:pPr>
            <a:r>
              <a:rPr lang="hu-HU" sz="3100" dirty="0"/>
              <a:t>	d)	bűnmegelőzést és közbiztonság javítását </a:t>
            </a:r>
            <a:r>
              <a:rPr lang="hu-HU" sz="3100" dirty="0" smtClean="0"/>
              <a:t>		segítő </a:t>
            </a:r>
            <a:r>
              <a:rPr lang="hu-HU" sz="3100" dirty="0"/>
              <a:t>programok </a:t>
            </a:r>
            <a:r>
              <a:rPr lang="hu-HU" sz="3100" dirty="0" smtClean="0"/>
              <a:t>tartása</a:t>
            </a:r>
            <a:endParaRPr lang="hu-HU" sz="3100" dirty="0"/>
          </a:p>
          <a:p>
            <a:pPr marL="0" indent="0">
              <a:buNone/>
            </a:pPr>
            <a:r>
              <a:rPr lang="hu-HU" sz="3100" b="1" dirty="0"/>
              <a:t>A fenti tevékenységek közül legalább 1 megvalósítása kötelező.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701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Megvalósítandó 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 marL="400050" indent="-400050">
              <a:buClrTx/>
              <a:buFont typeface="+mj-lt"/>
              <a:buAutoNum type="romanUcPeriod" startAt="2"/>
            </a:pPr>
            <a:r>
              <a:rPr lang="hu-HU" sz="2600" b="1" dirty="0"/>
              <a:t>Önállóan nem támogatható tevékenységek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hu-HU" sz="2200" dirty="0"/>
              <a:t>Kötelezően megvalósítandó, önállóan nem támogatható tevékenységek</a:t>
            </a:r>
          </a:p>
          <a:p>
            <a:pPr marL="1257300" lvl="2" indent="-457200">
              <a:buClrTx/>
              <a:buFont typeface="+mj-lt"/>
              <a:buAutoNum type="alphaLcParenR"/>
            </a:pPr>
            <a:r>
              <a:rPr lang="hu-HU" sz="2200" dirty="0"/>
              <a:t>nyilvánosság biztosítása az ÁÚF 10. fejezete alapján</a:t>
            </a:r>
            <a:endParaRPr lang="hu-HU" sz="2200" b="1" dirty="0"/>
          </a:p>
          <a:p>
            <a:pPr lvl="1" indent="-342900">
              <a:buClrTx/>
              <a:buFont typeface="+mj-lt"/>
              <a:buAutoNum type="alphaUcPeriod" startAt="2"/>
            </a:pPr>
            <a:r>
              <a:rPr lang="hu-HU" sz="2200" dirty="0"/>
              <a:t>Választható, önállóan nem támogatható tevékenységek</a:t>
            </a:r>
          </a:p>
          <a:p>
            <a:pPr marL="1257300" lvl="2" indent="-457200">
              <a:buClrTx/>
              <a:buFont typeface="+mj-lt"/>
              <a:buAutoNum type="alphaLcParenR"/>
            </a:pPr>
            <a:r>
              <a:rPr lang="hu-HU" sz="2200" dirty="0"/>
              <a:t>projekt előkészítés költségei (elemzések, tanulmányok)</a:t>
            </a:r>
          </a:p>
          <a:p>
            <a:pPr marL="1257300" lvl="2" indent="-457200">
              <a:buClrTx/>
              <a:buFont typeface="+mj-lt"/>
              <a:buAutoNum type="alphaLcParenR"/>
            </a:pPr>
            <a:r>
              <a:rPr lang="hu-HU" sz="2200" dirty="0"/>
              <a:t>projektmenedzsment tevékenység</a:t>
            </a:r>
          </a:p>
          <a:p>
            <a:pPr marL="1257300" lvl="2" indent="-457200">
              <a:buClrTx/>
              <a:buFont typeface="+mj-lt"/>
              <a:buAutoNum type="alphaLcParenR"/>
            </a:pPr>
            <a:r>
              <a:rPr lang="hu-HU" sz="2200" dirty="0"/>
              <a:t>Marketing</a:t>
            </a:r>
          </a:p>
          <a:p>
            <a:pPr marL="1257300" lvl="2" indent="-457200">
              <a:buClrTx/>
              <a:buFont typeface="+mj-lt"/>
              <a:buAutoNum type="alphaLcParenR"/>
            </a:pPr>
            <a:r>
              <a:rPr lang="hu-HU" sz="2200" dirty="0"/>
              <a:t>Közbeszerzés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032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Nem támogatható 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u-HU" dirty="0"/>
              <a:t>TOP más konstrukcióiból támogatott fejlesztések</a:t>
            </a:r>
          </a:p>
          <a:p>
            <a:pPr algn="just"/>
            <a:r>
              <a:rPr lang="hu-HU" dirty="0"/>
              <a:t>egyes ágazati operatív programok által a közösség és kultúra, valamint a turisztika területén támogatott fejlesztések;</a:t>
            </a:r>
          </a:p>
          <a:p>
            <a:pPr algn="just"/>
            <a:r>
              <a:rPr lang="hu-HU" dirty="0"/>
              <a:t>szálláshelyfejlesztés;</a:t>
            </a:r>
          </a:p>
          <a:p>
            <a:pPr algn="just"/>
            <a:r>
              <a:rPr lang="hu-HU" dirty="0"/>
              <a:t>kulturális örökség kizárólag állagmegóvást célzó megújítása;</a:t>
            </a:r>
          </a:p>
          <a:p>
            <a:pPr algn="just"/>
            <a:r>
              <a:rPr lang="hu-HU" dirty="0"/>
              <a:t>vallási helyszín megújítása kizárólag vallási célú hasznosításra;</a:t>
            </a:r>
          </a:p>
          <a:p>
            <a:pPr algn="just"/>
            <a:r>
              <a:rPr lang="hu-HU" dirty="0"/>
              <a:t>lakáscélra szolgáló lakóépületek megújítása;</a:t>
            </a:r>
          </a:p>
          <a:p>
            <a:pPr algn="just"/>
            <a:r>
              <a:rPr lang="hu-HU" dirty="0"/>
              <a:t>helyi közösség számára nem elérhető infrastruktúra fejlesztése;</a:t>
            </a:r>
          </a:p>
          <a:p>
            <a:pPr algn="just"/>
            <a:r>
              <a:rPr lang="hu-HU" dirty="0"/>
              <a:t>olyan ingatlanok fejlesztése vagy programok, amelyek a stratégiában megjelölt célcsoportok számára nem látogathatóak vagy csak egyes csoportok számára hozzáférhetők;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308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Nem támogatható tevékenységek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lang="hu-HU" sz="2200" dirty="0"/>
              <a:t>közszféra funkciókat ellátó épület építése, funkciójában történő felújítása, korszerűsítése;</a:t>
            </a:r>
          </a:p>
          <a:p>
            <a:r>
              <a:rPr lang="hu-HU" sz="2200" dirty="0"/>
              <a:t>oktatási intézmény funkciójában történő fejlesztése;</a:t>
            </a:r>
          </a:p>
          <a:p>
            <a:r>
              <a:rPr lang="hu-HU" sz="2200" dirty="0"/>
              <a:t>szociális szolgáltatás fejlesztése;</a:t>
            </a:r>
          </a:p>
          <a:p>
            <a:r>
              <a:rPr lang="hu-HU" sz="2200" dirty="0"/>
              <a:t>egészségügyi szolgáltatás fejlesztése;</a:t>
            </a:r>
          </a:p>
          <a:p>
            <a:r>
              <a:rPr lang="hu-HU" sz="2200" dirty="0"/>
              <a:t>termőföld vásárlás;</a:t>
            </a:r>
          </a:p>
          <a:p>
            <a:r>
              <a:rPr lang="hu-HU" sz="2200" dirty="0"/>
              <a:t>rendezvény esetén nem vehető igénybe támogatás</a:t>
            </a:r>
          </a:p>
          <a:p>
            <a:pPr lvl="1"/>
            <a:r>
              <a:rPr lang="hu-HU" sz="2200" dirty="0"/>
              <a:t>kizárólag egy adott gazdasági társaság érdekeinek és termékeinek bemutatását célzó (termékbemutató), kivételt képez a helyi termékek népszerűsítését szolgáló rendezvény, valamint </a:t>
            </a:r>
          </a:p>
          <a:p>
            <a:pPr lvl="1"/>
            <a:r>
              <a:rPr lang="hu-HU" sz="2200" dirty="0"/>
              <a:t>politikai célú rendezvényekre.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2060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műszaki, szakmai elvárások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268760"/>
            <a:ext cx="8363272" cy="5589240"/>
          </a:xfrm>
        </p:spPr>
        <p:txBody>
          <a:bodyPr>
            <a:noAutofit/>
          </a:bodyPr>
          <a:lstStyle/>
          <a:p>
            <a:pPr algn="just"/>
            <a:r>
              <a:rPr lang="hu-HU" sz="1700" dirty="0"/>
              <a:t>A fejlesztés során </a:t>
            </a:r>
            <a:r>
              <a:rPr lang="hu-HU" sz="1700" b="1" dirty="0"/>
              <a:t>minimum 1 támogatható tevékenység</a:t>
            </a:r>
            <a:r>
              <a:rPr lang="hu-HU" sz="1700" dirty="0"/>
              <a:t>et kell megvalósítani</a:t>
            </a:r>
          </a:p>
          <a:p>
            <a:pPr algn="just"/>
            <a:r>
              <a:rPr lang="hu-HU" sz="1700" dirty="0"/>
              <a:t>A projekt keretében rendezvény típusonként minimum 300 fő részvételét biztosítani kell a célcsoportból</a:t>
            </a:r>
          </a:p>
          <a:p>
            <a:pPr algn="just"/>
            <a:r>
              <a:rPr lang="hu-HU" sz="1700" dirty="0"/>
              <a:t>A támogatást igénylőnek a támogatási kérelemhez csatolnia kell a programok vonatkozásában a programokat bemutató rendezvénynaptárt</a:t>
            </a:r>
          </a:p>
          <a:p>
            <a:pPr algn="just"/>
            <a:r>
              <a:rPr lang="hu-HU" sz="1700" dirty="0"/>
              <a:t>A célcsoport tagja kizárólag az Avasi Horizont Helyi Közösség Helyi Akciócsoport akcióterületén élő 60 év feletti lakosok közül kerülhetnek ki</a:t>
            </a:r>
          </a:p>
          <a:p>
            <a:pPr algn="just"/>
            <a:r>
              <a:rPr lang="hu-HU" sz="1700" dirty="0"/>
              <a:t>Amennyiben az adott akcióterületen a TOP-6.9.2 „A helyi identitás és kohézió erősítése” felhívás keretében közösségfejlesztési programot valósítanak meg, illetve amennyiben támogatási kérelmet nyújtott be a TOP-6.9.1 „A társadalmi együttműködés erősítését szolgáló helyi szintű komplex programok” vagy az EFOP-1.6.2. „</a:t>
            </a:r>
            <a:r>
              <a:rPr lang="hu-HU" sz="1700" dirty="0" err="1" smtClean="0"/>
              <a:t>Szegregált</a:t>
            </a:r>
            <a:r>
              <a:rPr lang="hu-HU" sz="1700" dirty="0" smtClean="0"/>
              <a:t> </a:t>
            </a:r>
            <a:r>
              <a:rPr lang="hu-HU" sz="1700" dirty="0"/>
              <a:t>élethelyzetek felszámolása komplex programokkal” vagy a TOP-6.4.1 „Fenntartható városi közlekedésfejlesztés” c. felhívások valamelyikére, a jelen Felhívás keretében tervezett tevékenységek vonatkozásában szükséges lehatárolni a projektet a felsorolt programok és felhívások keretében megvalósuló tevékenységektől, így kérjük tételesen bemutatni a szakmai megalapozó dokumentumban a különböző programok és felhívások keretében támogatásra kerülő tevékenységeket.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6268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Főbb műszaki, szakmai elvárások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hu-HU" sz="3600" dirty="0"/>
              <a:t>A kedvezményezett köteles a rendezvény témájáról, helyszínéről és időpontjáról szóló meghívót és a meghirdetés dokumentációját a rendezvény megvalósítási időpontját megelőző 30. napig az illetékes </a:t>
            </a:r>
            <a:r>
              <a:rPr lang="hu-HU" sz="3600" dirty="0" err="1"/>
              <a:t>HACS-hoz</a:t>
            </a:r>
            <a:r>
              <a:rPr lang="hu-HU" sz="3600" dirty="0"/>
              <a:t> megküldeni, aki köteles a honlapján történő közzétételéről gondoskodni</a:t>
            </a:r>
          </a:p>
          <a:p>
            <a:pPr algn="just"/>
            <a:r>
              <a:rPr lang="hu-HU" sz="3600" dirty="0"/>
              <a:t>rendezvény költségei között kizárólag azon szolgáltatások költségei számolhatóak el, amelyeknek igénybevételére a rendezvény látogatói felé külön díjat a szolgáltatást nyújtó nem számolt fel</a:t>
            </a:r>
          </a:p>
          <a:p>
            <a:pPr algn="just"/>
            <a:r>
              <a:rPr lang="hu-HU" sz="3600" dirty="0"/>
              <a:t>A rendezvény meghirdetésének dokumentációját, valamint a rendezvény helyszínét, időpontját, célcsoportját, eredményeit bemutató emlékeztetőt és legalább 10 darab, a rendezvény főbb programjait és a rendezvényen elhelyezett arculati elemeket bemutató dátumozott fotót a rendezvény időpontját követően legkésőbb az első olyan kifizetési kérelemmel egyidejűleg be kell nyújtani, amelyben a rendezvénnyel kapcsolatos tétel is elszámolásra kerül</a:t>
            </a:r>
          </a:p>
          <a:p>
            <a:pPr algn="just"/>
            <a:r>
              <a:rPr lang="hu-HU" sz="3600" dirty="0"/>
              <a:t>Helyi együttműködések ösztönzése</a:t>
            </a:r>
          </a:p>
          <a:p>
            <a:pPr algn="just"/>
            <a:r>
              <a:rPr lang="hu-HU" sz="3600" dirty="0"/>
              <a:t>Reális és takarékos költségvetés</a:t>
            </a:r>
          </a:p>
          <a:p>
            <a:pPr algn="just"/>
            <a:r>
              <a:rPr lang="hu-HU" sz="3600" dirty="0"/>
              <a:t>Diszkriminációmentes hozzáférés biztosítása</a:t>
            </a:r>
          </a:p>
          <a:p>
            <a:pPr algn="just"/>
            <a:r>
              <a:rPr lang="hu-HU" sz="3600" dirty="0"/>
              <a:t>Felkészült projektmenedzsment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666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1007</Words>
  <Application>Microsoft Office PowerPoint</Application>
  <PresentationFormat>Diavetítés a képernyőre (4:3 oldalarány)</PresentationFormat>
  <Paragraphs>143</Paragraphs>
  <Slides>20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6" baseType="lpstr">
      <vt:lpstr>Arial</vt:lpstr>
      <vt:lpstr>Calibri</vt:lpstr>
      <vt:lpstr>Georgia</vt:lpstr>
      <vt:lpstr>Wingdings</vt:lpstr>
      <vt:lpstr>Wingdings 3</vt:lpstr>
      <vt:lpstr>Office-téma</vt:lpstr>
      <vt:lpstr>Szépkorúak számára szervezett kulturális és közösségi nagyrendezvények támogatása  top-7.1.1-16-h-001-2</vt:lpstr>
      <vt:lpstr>CLLD – Közösségvezérelt helyi fejlesztések</vt:lpstr>
      <vt:lpstr>Célok és pályázói kör</vt:lpstr>
      <vt:lpstr>Megvalósítandó tevékenységek</vt:lpstr>
      <vt:lpstr>Megvalósítandó tevékenységek</vt:lpstr>
      <vt:lpstr>Nem támogatható tevékenységek</vt:lpstr>
      <vt:lpstr>Nem támogatható tevékenységek</vt:lpstr>
      <vt:lpstr>Főbb műszaki, szakmai elvárások</vt:lpstr>
      <vt:lpstr>Főbb műszaki, szakmai elvárások</vt:lpstr>
      <vt:lpstr>Indikátorok</vt:lpstr>
      <vt:lpstr>Pénzügyi keretek</vt:lpstr>
      <vt:lpstr>Elszámolható költségek</vt:lpstr>
      <vt:lpstr>Elszámolható (egyéb) költségek mértéke</vt:lpstr>
      <vt:lpstr>Megvalósítás időigénye, ütemezése</vt:lpstr>
      <vt:lpstr>Támogatási kérelem benyújtása</vt:lpstr>
      <vt:lpstr>Támogatási kérelem benyújtása</vt:lpstr>
      <vt:lpstr>Kiválasztási eljárásrend</vt:lpstr>
      <vt:lpstr>Kiválasztási eljárásrend</vt:lpstr>
      <vt:lpstr>További információk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Bene Tímea</cp:lastModifiedBy>
  <cp:revision>60</cp:revision>
  <cp:lastPrinted>2018-08-14T12:57:33Z</cp:lastPrinted>
  <dcterms:created xsi:type="dcterms:W3CDTF">2014-03-03T11:13:53Z</dcterms:created>
  <dcterms:modified xsi:type="dcterms:W3CDTF">2018-08-16T07:02:17Z</dcterms:modified>
</cp:coreProperties>
</file>